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929" r:id="rId4"/>
  </p:sldMasterIdLst>
  <p:notesMasterIdLst>
    <p:notesMasterId r:id="rId29"/>
  </p:notesMasterIdLst>
  <p:handoutMasterIdLst>
    <p:handoutMasterId r:id="rId30"/>
  </p:handoutMasterIdLst>
  <p:sldIdLst>
    <p:sldId id="286" r:id="rId5"/>
    <p:sldId id="290" r:id="rId6"/>
    <p:sldId id="291" r:id="rId7"/>
    <p:sldId id="292" r:id="rId8"/>
    <p:sldId id="298" r:id="rId9"/>
    <p:sldId id="293" r:id="rId10"/>
    <p:sldId id="294" r:id="rId11"/>
    <p:sldId id="256" r:id="rId12"/>
    <p:sldId id="257" r:id="rId13"/>
    <p:sldId id="288" r:id="rId14"/>
    <p:sldId id="299" r:id="rId15"/>
    <p:sldId id="284" r:id="rId16"/>
    <p:sldId id="271" r:id="rId17"/>
    <p:sldId id="279" r:id="rId18"/>
    <p:sldId id="281" r:id="rId19"/>
    <p:sldId id="280" r:id="rId20"/>
    <p:sldId id="283" r:id="rId21"/>
    <p:sldId id="285" r:id="rId22"/>
    <p:sldId id="300" r:id="rId23"/>
    <p:sldId id="295" r:id="rId24"/>
    <p:sldId id="302" r:id="rId25"/>
    <p:sldId id="287" r:id="rId26"/>
    <p:sldId id="296" r:id="rId27"/>
    <p:sldId id="282" r:id="rId2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Bienvenue" id="{E75E278A-FF0E-49A4-B170-79828D63BBAD}">
          <p14:sldIdLst>
            <p14:sldId id="286"/>
            <p14:sldId id="290"/>
            <p14:sldId id="291"/>
            <p14:sldId id="292"/>
            <p14:sldId id="298"/>
            <p14:sldId id="293"/>
            <p14:sldId id="294"/>
            <p14:sldId id="256"/>
            <p14:sldId id="257"/>
            <p14:sldId id="288"/>
            <p14:sldId id="299"/>
            <p14:sldId id="284"/>
          </p14:sldIdLst>
        </p14:section>
        <p14:section name="Création, morphose, annotation, collaboration, recherche" id="{B9B51309-D148-4332-87C2-07BE32FBCA3B}">
          <p14:sldIdLst>
            <p14:sldId id="271"/>
            <p14:sldId id="279"/>
            <p14:sldId id="281"/>
            <p14:sldId id="280"/>
            <p14:sldId id="283"/>
            <p14:sldId id="285"/>
            <p14:sldId id="300"/>
            <p14:sldId id="295"/>
            <p14:sldId id="302"/>
            <p14:sldId id="287"/>
          </p14:sldIdLst>
        </p14:section>
        <p14:section name="En savoir plus" id="{2CC34DB2-6590-42C0-AD4B-A04C6060184E}">
          <p14:sldIdLst>
            <p14:sldId id="296"/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eu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B45"/>
    <a:srgbClr val="FF9966"/>
    <a:srgbClr val="D24726"/>
    <a:srgbClr val="DD462F"/>
    <a:srgbClr val="404040"/>
    <a:srgbClr val="F8CFB6"/>
    <a:srgbClr val="F8CAB6"/>
    <a:srgbClr val="923922"/>
    <a:srgbClr val="F5F5F5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7" autoAdjust="0"/>
    <p:restoredTop sz="94241" autoAdjust="0"/>
  </p:normalViewPr>
  <p:slideViewPr>
    <p:cSldViewPr snapToGrid="0">
      <p:cViewPr varScale="1">
        <p:scale>
          <a:sx n="111" d="100"/>
          <a:sy n="111" d="100"/>
        </p:scale>
        <p:origin x="510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7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 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3C80F580-3B6A-44CD-9A1E-E890016126F8}" type="datetime1">
              <a:rPr lang="fr-FR" smtClean="0"/>
              <a:t>24/09/2024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C679768-A2FC-4D08-91F6-8DCE6C566B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02551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 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fr-FR" noProof="1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7DF8ED89-FBF4-48E3-B6C6-C071DA98F802}" type="datetime1">
              <a:rPr lang="fr-FR" noProof="1" dirty="0" smtClean="0"/>
              <a:t>24/09/2024</a:t>
            </a:fld>
            <a:endParaRPr lang="fr-FR" noProof="1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fr-FR" noProof="1"/>
          </a:p>
        </p:txBody>
      </p:sp>
      <p:sp>
        <p:nvSpPr>
          <p:cNvPr id="5" name="Espace réservé des commentaires 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fr-FR" noProof="1"/>
              <a:t>Modifiez les styles du texte du masque</a:t>
            </a:r>
          </a:p>
          <a:p>
            <a:pPr lvl="1" rtl="0"/>
            <a:r>
              <a:rPr lang="fr-FR" noProof="1"/>
              <a:t>Deuxième niveau</a:t>
            </a:r>
          </a:p>
          <a:p>
            <a:pPr lvl="2" rtl="0"/>
            <a:r>
              <a:rPr lang="fr-FR" noProof="1"/>
              <a:t>Troisième niveau</a:t>
            </a:r>
          </a:p>
          <a:p>
            <a:pPr lvl="3" rtl="0"/>
            <a:r>
              <a:rPr lang="fr-FR" noProof="1"/>
              <a:t>Quatrième niveau</a:t>
            </a:r>
          </a:p>
          <a:p>
            <a:pPr lvl="4" rtl="0"/>
            <a:r>
              <a:rPr lang="fr-FR" noProof="1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fr-FR" noProof="1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F61EA0F-A667-4B49-8422-0062BC55E249}" type="slidenum">
              <a:rPr lang="fr-FR" noProof="1" dirty="0" smtClean="0"/>
              <a:t>‹N°›</a:t>
            </a:fld>
            <a:endParaRPr lang="fr-FR" noProof="1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F61EA0F-A667-4B49-8422-0062BC55E249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93057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noProof="1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F61EA0F-A667-4B49-8422-0062BC55E249}" type="slidenum">
              <a:rPr lang="fr-FR" noProof="1" dirty="0" smtClean="0"/>
              <a:t>17</a:t>
            </a:fld>
            <a:endParaRPr lang="fr-FR" noProof="1"/>
          </a:p>
        </p:txBody>
      </p:sp>
    </p:spTree>
    <p:extLst>
      <p:ext uri="{BB962C8B-B14F-4D97-AF65-F5344CB8AC3E}">
        <p14:creationId xmlns:p14="http://schemas.microsoft.com/office/powerpoint/2010/main" val="21682390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F61EA0F-A667-4B49-8422-0062BC55E249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38428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noProof="1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F61EA0F-A667-4B49-8422-0062BC55E249}" type="slidenum">
              <a:rPr lang="fr-FR" noProof="1" dirty="0" smtClean="0"/>
              <a:t>22</a:t>
            </a:fld>
            <a:endParaRPr lang="fr-FR" noProof="1"/>
          </a:p>
        </p:txBody>
      </p:sp>
    </p:spTree>
    <p:extLst>
      <p:ext uri="{BB962C8B-B14F-4D97-AF65-F5344CB8AC3E}">
        <p14:creationId xmlns:p14="http://schemas.microsoft.com/office/powerpoint/2010/main" val="35104138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 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 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fr-FR" noProof="1"/>
              <a:t>En mode Diaporama, sélectionnez les flèches pour visiter les liens.</a:t>
            </a:r>
          </a:p>
        </p:txBody>
      </p:sp>
      <p:sp>
        <p:nvSpPr>
          <p:cNvPr id="4" name="Espace réservé du numéro de diapositive 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F61EA0F-A667-4B49-8422-0062BC55E249}" type="slidenum">
              <a:rPr lang="fr-FR" noProof="1" smtClean="0"/>
              <a:t>24</a:t>
            </a:fld>
            <a:endParaRPr lang="fr-FR" noProof="1"/>
          </a:p>
        </p:txBody>
      </p:sp>
    </p:spTree>
    <p:extLst>
      <p:ext uri="{BB962C8B-B14F-4D97-AF65-F5344CB8AC3E}">
        <p14:creationId xmlns:p14="http://schemas.microsoft.com/office/powerpoint/2010/main" val="3421780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F61EA0F-A667-4B49-8422-0062BC55E249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17698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noProof="1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F61EA0F-A667-4B49-8422-0062BC55E249}" type="slidenum">
              <a:rPr lang="fr-FR" noProof="1" dirty="0" smtClean="0"/>
              <a:t>9</a:t>
            </a:fld>
            <a:endParaRPr lang="fr-FR" noProof="1"/>
          </a:p>
        </p:txBody>
      </p:sp>
    </p:spTree>
    <p:extLst>
      <p:ext uri="{BB962C8B-B14F-4D97-AF65-F5344CB8AC3E}">
        <p14:creationId xmlns:p14="http://schemas.microsoft.com/office/powerpoint/2010/main" val="39951418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noProof="1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F61EA0F-A667-4B49-8422-0062BC55E249}" type="slidenum">
              <a:rPr lang="fr-FR" noProof="1" dirty="0" smtClean="0"/>
              <a:t>11</a:t>
            </a:fld>
            <a:endParaRPr lang="fr-FR" noProof="1"/>
          </a:p>
        </p:txBody>
      </p:sp>
    </p:spTree>
    <p:extLst>
      <p:ext uri="{BB962C8B-B14F-4D97-AF65-F5344CB8AC3E}">
        <p14:creationId xmlns:p14="http://schemas.microsoft.com/office/powerpoint/2010/main" val="31127594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F61EA0F-A667-4B49-8422-0062BC55E249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63655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noProof="1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F61EA0F-A667-4B49-8422-0062BC55E249}" type="slidenum">
              <a:rPr lang="fr-FR" noProof="1" dirty="0" smtClean="0"/>
              <a:t>13</a:t>
            </a:fld>
            <a:endParaRPr lang="fr-FR" noProof="1"/>
          </a:p>
        </p:txBody>
      </p:sp>
    </p:spTree>
    <p:extLst>
      <p:ext uri="{BB962C8B-B14F-4D97-AF65-F5344CB8AC3E}">
        <p14:creationId xmlns:p14="http://schemas.microsoft.com/office/powerpoint/2010/main" val="22335309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noProof="1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F61EA0F-A667-4B49-8422-0062BC55E249}" type="slidenum">
              <a:rPr lang="fr-FR" noProof="1" dirty="0" smtClean="0"/>
              <a:t>14</a:t>
            </a:fld>
            <a:endParaRPr lang="fr-FR" noProof="1"/>
          </a:p>
        </p:txBody>
      </p:sp>
    </p:spTree>
    <p:extLst>
      <p:ext uri="{BB962C8B-B14F-4D97-AF65-F5344CB8AC3E}">
        <p14:creationId xmlns:p14="http://schemas.microsoft.com/office/powerpoint/2010/main" val="24789507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noProof="1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F61EA0F-A667-4B49-8422-0062BC55E249}" type="slidenum">
              <a:rPr lang="fr-FR" noProof="1" dirty="0" smtClean="0"/>
              <a:t>15</a:t>
            </a:fld>
            <a:endParaRPr lang="fr-FR" noProof="1"/>
          </a:p>
        </p:txBody>
      </p:sp>
    </p:spTree>
    <p:extLst>
      <p:ext uri="{BB962C8B-B14F-4D97-AF65-F5344CB8AC3E}">
        <p14:creationId xmlns:p14="http://schemas.microsoft.com/office/powerpoint/2010/main" val="12438840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noProof="1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F61EA0F-A667-4B49-8422-0062BC55E249}" type="slidenum">
              <a:rPr lang="fr-FR" noProof="1" dirty="0" smtClean="0"/>
              <a:t>16</a:t>
            </a:fld>
            <a:endParaRPr lang="fr-FR" noProof="1"/>
          </a:p>
        </p:txBody>
      </p:sp>
    </p:spTree>
    <p:extLst>
      <p:ext uri="{BB962C8B-B14F-4D97-AF65-F5344CB8AC3E}">
        <p14:creationId xmlns:p14="http://schemas.microsoft.com/office/powerpoint/2010/main" val="1386720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7C65A6-5179-4BEA-9D7A-0C378C1051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8E4273B-4FC0-4E6A-B020-A6193DB862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5A1BB05-EBE6-42DD-909E-1CA3E6D57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02CD4F2-526B-4131-B91B-856C46007FC5}" type="datetime1">
              <a:rPr lang="fr-FR" noProof="0" smtClean="0"/>
              <a:t>24/09/2024</a:t>
            </a:fld>
            <a:endParaRPr lang="fr-FR" noProof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02EC37F-9C95-423A-B3DC-662CCEAB5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fr-FR" noProof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B4AA145-AF82-43A1-96D2-63F466F68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fr-FR" noProof="0" smtClean="0"/>
              <a:pPr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145471566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17BCD4-9605-416F-903F-4CBD24BC2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7CE5BBC-BDBD-4659-A501-D0AE37DE2F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FC71462-B5C3-40E6-8390-64849A9CE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02CD4F2-526B-4131-B91B-856C46007FC5}" type="datetime1">
              <a:rPr lang="fr-FR" noProof="0" smtClean="0"/>
              <a:t>24/09/2024</a:t>
            </a:fld>
            <a:endParaRPr lang="fr-FR" noProof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2EE880D-D76E-4DA8-9E16-41124803F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fr-FR" noProof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53D7DB-C8D9-482F-8524-CCFE86C20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fr-FR" noProof="0" smtClean="0"/>
              <a:pPr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232453827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747CAC3-39C9-4740-99D7-3C648416F0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6FB0A6D-88ED-4F97-B75A-8342BFCFCD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C707D84-9062-435C-9581-6C30CD37D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02CD4F2-526B-4131-B91B-856C46007FC5}" type="datetime1">
              <a:rPr lang="fr-FR" noProof="0" smtClean="0"/>
              <a:t>24/09/2024</a:t>
            </a:fld>
            <a:endParaRPr lang="fr-FR" noProof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304152-C3AF-42ED-B71B-DBD9EC98B7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fr-FR" noProof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1DB0156-A908-4A45-A0FA-1A568F774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fr-FR" noProof="0" smtClean="0"/>
              <a:pPr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365748009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 8"/>
          <p:cNvSpPr/>
          <p:nvPr userDrawn="1"/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 rtl="0"/>
            <a:endParaRPr lang="fr-FR" sz="1800" noProof="0"/>
          </a:p>
        </p:txBody>
      </p:sp>
      <p:cxnSp>
        <p:nvCxnSpPr>
          <p:cNvPr id="12" name="Connecteur droit 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 rtlCol="0" anchor="b" anchorCtr="0">
            <a:normAutofit/>
          </a:bodyPr>
          <a:lstStyle>
            <a:lvl1pPr>
              <a:defRPr sz="2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0" hasCustomPrompt="1"/>
          </p:nvPr>
        </p:nvSpPr>
        <p:spPr>
          <a:xfrm>
            <a:off x="539496" y="1435608"/>
            <a:ext cx="4416552" cy="39776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fr-FR" noProof="0"/>
              <a:t>Modifiez les styles du texte du masque</a:t>
            </a:r>
          </a:p>
          <a:p>
            <a:pPr marL="0" lvl="1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fr-FR" noProof="0"/>
              <a:t>Deuxième niveau</a:t>
            </a:r>
          </a:p>
          <a:p>
            <a:pPr marL="0" lvl="2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fr-FR" noProof="0"/>
              <a:t>Troisième niveau</a:t>
            </a:r>
          </a:p>
          <a:p>
            <a:pPr marL="0" lvl="3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fr-FR" noProof="0"/>
              <a:t>Quatrième niveau</a:t>
            </a:r>
          </a:p>
          <a:p>
            <a:pPr marL="0" lvl="4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fr-FR" noProof="0"/>
              <a:t>Cinquième niveau</a:t>
            </a: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3949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7DF3CA4B-903E-431D-AF93-2AD02E04DE8A}" type="datetime1">
              <a:rPr lang="fr-FR" noProof="0" smtClean="0"/>
              <a:t>24/09/2024</a:t>
            </a:fld>
            <a:endParaRPr lang="fr-FR" noProof="0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648200" y="62039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endParaRPr lang="fr-FR" noProof="0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37192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9860EDB8-5305-433F-BE41-D7A86D811DB3}" type="slidenum">
              <a:rPr lang="fr-FR" noProof="0" smtClean="0"/>
              <a:pPr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1545626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blackWhite">
          <a:xfrm>
            <a:off x="254950" y="262784"/>
            <a:ext cx="11682101" cy="633243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sz="1800" noProof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7245365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54951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sz="1800" noProof="0"/>
          </a:p>
        </p:txBody>
      </p:sp>
      <p:sp>
        <p:nvSpPr>
          <p:cNvPr id="10" name="Rectangle 9"/>
          <p:cNvSpPr/>
          <p:nvPr userDrawn="1"/>
        </p:nvSpPr>
        <p:spPr bwMode="blackWhite">
          <a:xfrm>
            <a:off x="254950" y="262784"/>
            <a:ext cx="11682101" cy="207264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sz="1800" noProof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21208" y="1536192"/>
            <a:ext cx="6876288" cy="640080"/>
          </a:xfrm>
        </p:spPr>
        <p:txBody>
          <a:bodyPr rtlCol="0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 hasCustomPrompt="1"/>
          </p:nvPr>
        </p:nvSpPr>
        <p:spPr>
          <a:xfrm>
            <a:off x="539496" y="2560320"/>
            <a:ext cx="9445752" cy="39776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24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fr-FR" noProof="0"/>
              <a:t>Modifiez les styles du texte</a:t>
            </a:r>
          </a:p>
          <a:p>
            <a:pPr marL="0" lvl="1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fr-FR" noProof="0"/>
              <a:t>Deuxième niveau</a:t>
            </a:r>
          </a:p>
          <a:p>
            <a:pPr marL="0" lvl="2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fr-FR" noProof="0"/>
              <a:t>Troisième niveau</a:t>
            </a:r>
          </a:p>
          <a:p>
            <a:pPr marL="0" lvl="3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fr-FR" noProof="0"/>
              <a:t>Quatrième niveau</a:t>
            </a:r>
          </a:p>
          <a:p>
            <a:pPr marL="0" lvl="4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fr-FR" noProof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0158595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blackWhite">
          <a:xfrm>
            <a:off x="254950" y="262784"/>
            <a:ext cx="11682101" cy="633243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sz="1800" noProof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173240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blackWhite">
          <a:xfrm>
            <a:off x="254950" y="262784"/>
            <a:ext cx="11682101" cy="633243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sz="1800" noProof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4177037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blackWhite">
          <a:xfrm>
            <a:off x="254950" y="262784"/>
            <a:ext cx="11682101" cy="633243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sz="1800" noProof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605156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69A5BD-B4EC-487C-9B09-7C872E2C0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5CDD512-B139-4371-8F3E-0A2543439C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3759EDC-EA48-4E11-8547-E3A01196D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02CD4F2-526B-4131-B91B-856C46007FC5}" type="datetime1">
              <a:rPr lang="fr-FR" noProof="0" smtClean="0"/>
              <a:t>24/09/2024</a:t>
            </a:fld>
            <a:endParaRPr lang="fr-FR" noProof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8B8160D-A626-4B6C-8D95-5C4163FFD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fr-FR" noProof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DE7A8F8-41A3-4171-A284-D692E44D4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fr-FR" noProof="0" smtClean="0"/>
              <a:pPr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124820261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5B1867-2665-44BC-8FC5-3909E367F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A8125C-9959-4844-9113-098D07D20A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26ECC52-13F6-4C60-95EF-3600302A8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02CD4F2-526B-4131-B91B-856C46007FC5}" type="datetime1">
              <a:rPr lang="fr-FR" noProof="0" smtClean="0"/>
              <a:t>24/09/2024</a:t>
            </a:fld>
            <a:endParaRPr lang="fr-FR" noProof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2DA5646-9D43-486D-91FC-0325D2FAE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fr-FR" noProof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8E195FD-291E-47C7-AC09-776DEB38D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fr-FR" noProof="0" smtClean="0"/>
              <a:pPr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582990522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76572A5-7156-4892-97E6-AA6E38A36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E49EE38-5B68-48A6-90D9-45B25044C6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93D0234-C49A-4EC4-9E47-698D12E839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D7C4C3E-A24F-4D90-9389-2034128A4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02CD4F2-526B-4131-B91B-856C46007FC5}" type="datetime1">
              <a:rPr lang="fr-FR" noProof="0" smtClean="0"/>
              <a:t>24/09/2024</a:t>
            </a:fld>
            <a:endParaRPr lang="fr-FR" noProof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E4957E6-3A24-4716-B95E-2D04D2BAD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fr-FR" noProof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20626AA-2AD9-4416-B4B3-5FCF3DB68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fr-FR" noProof="0" smtClean="0"/>
              <a:pPr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261911024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6FFDB5-6617-4324-963F-82FBD2918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1AE4A5F-E6CC-4F3B-AFDC-00EDAF0DD2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D3C6046-B31D-4807-AD23-6AB1D327FF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29AFAFC-AF9F-47E1-997B-FDA91178AB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C857C50-A568-490E-9AD2-658ECEF7C9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67AD0DC-615D-46A2-9A0F-763997534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02CD4F2-526B-4131-B91B-856C46007FC5}" type="datetime1">
              <a:rPr lang="fr-FR" noProof="0" smtClean="0"/>
              <a:t>24/09/2024</a:t>
            </a:fld>
            <a:endParaRPr lang="fr-FR" noProof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FA305C9-990E-4801-89D8-59C09D4C1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fr-FR" noProof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070EF9D-A086-45E3-AE4E-944DD18E0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fr-FR" noProof="0" smtClean="0"/>
              <a:pPr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3825690467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E5353B-94AC-4351-B3D3-49F8B277D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45CFCDE-6A36-4CBF-9FB9-7E324987E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02CD4F2-526B-4131-B91B-856C46007FC5}" type="datetime1">
              <a:rPr lang="fr-FR" noProof="0" smtClean="0"/>
              <a:t>24/09/2024</a:t>
            </a:fld>
            <a:endParaRPr lang="fr-FR" noProof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5D37850-DA9D-45EF-A362-F0C9184C9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fr-FR" noProof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9708416-9A44-437C-BED5-5AEF0E0E7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fr-FR" noProof="0" smtClean="0"/>
              <a:pPr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193134122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C5F6D3D-2333-4263-8939-2224D235B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02CD4F2-526B-4131-B91B-856C46007FC5}" type="datetime1">
              <a:rPr lang="fr-FR" noProof="0" smtClean="0"/>
              <a:t>24/09/2024</a:t>
            </a:fld>
            <a:endParaRPr lang="fr-FR" noProof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2544281-0B5B-4AC1-9BCC-52FDB543F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fr-FR" noProof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BF3BA4E-D360-40EC-A85C-08E1BD0240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fr-FR" noProof="0" smtClean="0"/>
              <a:pPr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735062132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0ED74B4-9DDB-4D15-9370-80ED9C20A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7CC067B-4F15-432E-BE73-47168612DB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ACDF482-F738-4836-8B58-166A8E5254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195F9C9-5D4B-4039-8E4B-66C5C0368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02CD4F2-526B-4131-B91B-856C46007FC5}" type="datetime1">
              <a:rPr lang="fr-FR" noProof="0" smtClean="0"/>
              <a:t>24/09/2024</a:t>
            </a:fld>
            <a:endParaRPr lang="fr-FR" noProof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7DCBA83-CD1A-480B-AAFA-080ABB4F5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fr-FR" noProof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0A3920D-8880-406F-8F52-172BBAB7D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fr-FR" noProof="0" smtClean="0"/>
              <a:pPr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372642265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CEB9A7-8978-4E90-A70B-2EE541A13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35A9716-1891-49B3-BB58-28FA66B7F2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72CBE2F-A10C-46C2-943A-8AFDF51EAA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F9A02A6-4683-47DD-9116-34AC4216A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02CD4F2-526B-4131-B91B-856C46007FC5}" type="datetime1">
              <a:rPr lang="fr-FR" noProof="0" smtClean="0"/>
              <a:t>24/09/2024</a:t>
            </a:fld>
            <a:endParaRPr lang="fr-FR" noProof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560DFDB-B9A8-438E-9643-A955A23F7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fr-FR" noProof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1BF4DDA-8208-4C1B-A237-B20A5705A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60EDB8-5305-433F-BE41-D7A86D811DB3}" type="slidenum">
              <a:rPr lang="fr-FR" noProof="0" smtClean="0"/>
              <a:pPr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3507898663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95FA3D9-25C3-4DC5-B94E-067C7CAC9F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A52BEDC-5801-4FEE-97A0-E0C156F5CF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2C8AFCB-46FF-472E-87B7-ACB27E0965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802CD4F2-526B-4131-B91B-856C46007FC5}" type="datetime1">
              <a:rPr lang="fr-FR" noProof="0" smtClean="0"/>
              <a:t>24/09/2024</a:t>
            </a:fld>
            <a:endParaRPr lang="fr-FR" noProof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3274AC5-EB96-478A-9C82-2E95CA2554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fr-FR" noProof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37CE5FF-EA1E-49C5-ABF1-26424E80D0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9860EDB8-5305-433F-BE41-D7A86D811DB3}" type="slidenum">
              <a:rPr lang="fr-FR" noProof="0" smtClean="0"/>
              <a:pPr/>
              <a:t>‹N°›</a:t>
            </a:fld>
            <a:endParaRPr lang="fr-FR" noProof="0"/>
          </a:p>
        </p:txBody>
      </p:sp>
      <p:sp>
        <p:nvSpPr>
          <p:cNvPr id="7" name="Rectangle 6">
            <a:extLst>
              <a:ext uri="{FF2B5EF4-FFF2-40B4-BE49-F238E27FC236}">
                <a16:creationId xmlns:a16="http://schemas.microsoft.com/office/drawing/2014/main" id="{6E4279D9-7ECE-416D-AE76-D59C28FEB26B}"/>
              </a:ext>
            </a:extLst>
          </p:cNvPr>
          <p:cNvSpPr/>
          <p:nvPr userDrawn="1"/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 rtl="0"/>
            <a:endParaRPr lang="fr-FR" sz="1800" noProof="0"/>
          </a:p>
        </p:txBody>
      </p:sp>
      <p:cxnSp>
        <p:nvCxnSpPr>
          <p:cNvPr id="8" name="Connecteur droit 7">
            <a:extLst>
              <a:ext uri="{FF2B5EF4-FFF2-40B4-BE49-F238E27FC236}">
                <a16:creationId xmlns:a16="http://schemas.microsoft.com/office/drawing/2014/main" id="{FD51233D-10B4-418D-8AE3-A3A6A40B1502}"/>
              </a:ext>
            </a:extLst>
          </p:cNvPr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6719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0" r:id="rId1"/>
    <p:sldLayoutId id="2147483931" r:id="rId2"/>
    <p:sldLayoutId id="2147483932" r:id="rId3"/>
    <p:sldLayoutId id="2147483933" r:id="rId4"/>
    <p:sldLayoutId id="2147483934" r:id="rId5"/>
    <p:sldLayoutId id="2147483935" r:id="rId6"/>
    <p:sldLayoutId id="2147483936" r:id="rId7"/>
    <p:sldLayoutId id="2147483937" r:id="rId8"/>
    <p:sldLayoutId id="2147483938" r:id="rId9"/>
    <p:sldLayoutId id="2147483939" r:id="rId10"/>
    <p:sldLayoutId id="2147483940" r:id="rId11"/>
    <p:sldLayoutId id="2147483941" r:id="rId12"/>
    <p:sldLayoutId id="2147483942" r:id="rId13"/>
    <p:sldLayoutId id="2147483943" r:id="rId14"/>
    <p:sldLayoutId id="2147483720" r:id="rId15"/>
    <p:sldLayoutId id="2147483721" r:id="rId16"/>
    <p:sldLayoutId id="2147483722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jpg"/><Relationship Id="rId4" Type="http://schemas.openxmlformats.org/officeDocument/2006/relationships/hyperlink" Target="https://www.onisep.fr/Choisir-mes-etudes/Au-lycee-au-CFA/La-voie-professionnelle/La-voie-professionnelle-se-transforme/Les-familles-de-metiers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jpg"/><Relationship Id="rId4" Type="http://schemas.openxmlformats.org/officeDocument/2006/relationships/hyperlink" Target="http://www.onisep.fr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jp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jp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jp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jpg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23.xml"/><Relationship Id="rId5" Type="http://schemas.openxmlformats.org/officeDocument/2006/relationships/image" Target="../media/image1.jpg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nisep.fr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jpg"/><Relationship Id="rId4" Type="http://schemas.openxmlformats.org/officeDocument/2006/relationships/hyperlink" Target="https://www.onisep.fr/Choisir-mes-etudes/Au-lycee-au-CFA/La-voie-professionnelle/La-voie-professionnelle-se-transforme/Les-familles-de-metier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2D0057-29A5-4362-8AAF-7DA731C41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7" y="448056"/>
            <a:ext cx="11050707" cy="640080"/>
          </a:xfrm>
        </p:spPr>
        <p:txBody>
          <a:bodyPr>
            <a:normAutofit/>
          </a:bodyPr>
          <a:lstStyle/>
          <a:p>
            <a:r>
              <a:rPr lang="fr-FR" sz="3600" b="1" dirty="0"/>
              <a:t> 2024 | Classe de 3</a:t>
            </a:r>
            <a:r>
              <a:rPr lang="fr-FR" sz="3600" b="1" baseline="30000" dirty="0"/>
              <a:t>ème</a:t>
            </a:r>
            <a:r>
              <a:rPr lang="fr-FR" sz="3600" b="1" dirty="0"/>
              <a:t> 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9DE56A9-7EFE-4B49-9697-4728B05C7C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0464" y="4455920"/>
            <a:ext cx="5347946" cy="1625903"/>
          </a:xfrm>
          <a:prstGeom prst="rect">
            <a:avLst/>
          </a:prstGeom>
        </p:spPr>
      </p:pic>
      <p:pic>
        <p:nvPicPr>
          <p:cNvPr id="6" name="Graphique 5" descr="Compas">
            <a:extLst>
              <a:ext uri="{FF2B5EF4-FFF2-40B4-BE49-F238E27FC236}">
                <a16:creationId xmlns:a16="http://schemas.microsoft.com/office/drawing/2014/main" id="{B283CAAD-8149-4943-B72E-DA365626C6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71787" y="1924266"/>
            <a:ext cx="4015415" cy="4015415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A24C654E-B280-4BDB-8027-CAE2A82879F4}"/>
              </a:ext>
            </a:extLst>
          </p:cNvPr>
          <p:cNvSpPr txBox="1"/>
          <p:nvPr/>
        </p:nvSpPr>
        <p:spPr>
          <a:xfrm>
            <a:off x="5550041" y="1781466"/>
            <a:ext cx="552535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i="1" dirty="0">
                <a:solidFill>
                  <a:srgbClr val="C00000"/>
                </a:solidFill>
              </a:rPr>
              <a:t>Réunion de rentrée</a:t>
            </a:r>
          </a:p>
        </p:txBody>
      </p:sp>
    </p:spTree>
    <p:extLst>
      <p:ext uri="{BB962C8B-B14F-4D97-AF65-F5344CB8AC3E}">
        <p14:creationId xmlns:p14="http://schemas.microsoft.com/office/powerpoint/2010/main" val="817713039"/>
      </p:ext>
    </p:extLst>
  </p:cSld>
  <p:clrMapOvr>
    <a:masterClrMapping/>
  </p:clrMapOvr>
  <p:transition spd="slow" advTm="9699">
    <p:randomBa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957D6E-4FBD-4D64-B853-FBA243E55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448056"/>
            <a:ext cx="6785366" cy="640080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Les étapes et ….démarches à faire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DCADDA8-4454-49D1-ACBF-1985A171D814}"/>
              </a:ext>
            </a:extLst>
          </p:cNvPr>
          <p:cNvSpPr/>
          <p:nvPr/>
        </p:nvSpPr>
        <p:spPr>
          <a:xfrm>
            <a:off x="2198909" y="2672692"/>
            <a:ext cx="1882598" cy="87989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Votre enfant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418669B-14D0-4412-A7FE-B8C5D296019C}"/>
              </a:ext>
            </a:extLst>
          </p:cNvPr>
          <p:cNvSpPr/>
          <p:nvPr/>
        </p:nvSpPr>
        <p:spPr>
          <a:xfrm>
            <a:off x="604255" y="2014268"/>
            <a:ext cx="1757600" cy="87989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Les parents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6B90484-A6CE-4331-9A3E-7BBC557270E7}"/>
              </a:ext>
            </a:extLst>
          </p:cNvPr>
          <p:cNvSpPr/>
          <p:nvPr/>
        </p:nvSpPr>
        <p:spPr>
          <a:xfrm>
            <a:off x="491564" y="3278561"/>
            <a:ext cx="1882598" cy="8798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Mme ROUX       (PP)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753C2C-82A1-47D7-A21A-80BBFF943414}"/>
              </a:ext>
            </a:extLst>
          </p:cNvPr>
          <p:cNvSpPr/>
          <p:nvPr/>
        </p:nvSpPr>
        <p:spPr>
          <a:xfrm>
            <a:off x="3783389" y="2014268"/>
            <a:ext cx="1882598" cy="87989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Mme  MOREAU PSYEN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5B77B83-EB7A-4329-A389-7BBF07203CC0}"/>
              </a:ext>
            </a:extLst>
          </p:cNvPr>
          <p:cNvSpPr/>
          <p:nvPr/>
        </p:nvSpPr>
        <p:spPr>
          <a:xfrm>
            <a:off x="8005563" y="5370144"/>
            <a:ext cx="2632363" cy="44084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Le Chef d’établissement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2098CB5-8A4A-4EB3-8209-328D7A49EE51}"/>
              </a:ext>
            </a:extLst>
          </p:cNvPr>
          <p:cNvSpPr/>
          <p:nvPr/>
        </p:nvSpPr>
        <p:spPr>
          <a:xfrm>
            <a:off x="5585357" y="1354617"/>
            <a:ext cx="3192782" cy="87989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Le Centre d’Information et d’Orientation (ANNONAY)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76646D-59EE-4DBC-B848-8990208D0C96}"/>
              </a:ext>
            </a:extLst>
          </p:cNvPr>
          <p:cNvSpPr/>
          <p:nvPr/>
        </p:nvSpPr>
        <p:spPr>
          <a:xfrm>
            <a:off x="6092931" y="3134480"/>
            <a:ext cx="1625706" cy="78365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Le secrétariat du collège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3F5F4EF-75DB-4047-BF51-707496809B71}"/>
              </a:ext>
            </a:extLst>
          </p:cNvPr>
          <p:cNvSpPr/>
          <p:nvPr/>
        </p:nvSpPr>
        <p:spPr>
          <a:xfrm>
            <a:off x="6258182" y="4092787"/>
            <a:ext cx="1335789" cy="79822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/>
              <a:t>Les téléservices (</a:t>
            </a:r>
            <a:r>
              <a:rPr lang="fr-FR" sz="1600" dirty="0" err="1"/>
              <a:t>EduConnect</a:t>
            </a:r>
            <a:r>
              <a:rPr lang="fr-FR" dirty="0"/>
              <a:t>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F05AF9A-C82F-46DF-84FA-CF86249BE7A8}"/>
              </a:ext>
            </a:extLst>
          </p:cNvPr>
          <p:cNvSpPr/>
          <p:nvPr/>
        </p:nvSpPr>
        <p:spPr>
          <a:xfrm>
            <a:off x="8005564" y="4798485"/>
            <a:ext cx="2632364" cy="445005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Le conseil de classe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E97863F-FE2A-4707-A0AB-DF328104DC31}"/>
              </a:ext>
            </a:extLst>
          </p:cNvPr>
          <p:cNvSpPr/>
          <p:nvPr/>
        </p:nvSpPr>
        <p:spPr>
          <a:xfrm>
            <a:off x="3783389" y="3278561"/>
            <a:ext cx="1882598" cy="879894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solidFill>
              <a:srgbClr val="FF9B45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Mme  PERRET (CPE)</a:t>
            </a:r>
          </a:p>
        </p:txBody>
      </p:sp>
      <p:sp>
        <p:nvSpPr>
          <p:cNvPr id="14" name="Flèche : bas 13">
            <a:extLst>
              <a:ext uri="{FF2B5EF4-FFF2-40B4-BE49-F238E27FC236}">
                <a16:creationId xmlns:a16="http://schemas.microsoft.com/office/drawing/2014/main" id="{28334F1F-E5CD-44DB-B270-832DE4735855}"/>
              </a:ext>
            </a:extLst>
          </p:cNvPr>
          <p:cNvSpPr/>
          <p:nvPr/>
        </p:nvSpPr>
        <p:spPr>
          <a:xfrm>
            <a:off x="2933366" y="3429000"/>
            <a:ext cx="320939" cy="12915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F237C731-FD42-4F84-94FA-2ABCB83196D3}"/>
              </a:ext>
            </a:extLst>
          </p:cNvPr>
          <p:cNvSpPr/>
          <p:nvPr/>
        </p:nvSpPr>
        <p:spPr>
          <a:xfrm>
            <a:off x="2361855" y="4720584"/>
            <a:ext cx="1556707" cy="736979"/>
          </a:xfrm>
          <a:prstGeom prst="roundRect">
            <a:avLst/>
          </a:prstGeom>
          <a:solidFill>
            <a:srgbClr val="D2472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1-Des vœux d’orientation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B948AB2-A1E2-4CDA-AD6F-CD3F84979289}"/>
              </a:ext>
            </a:extLst>
          </p:cNvPr>
          <p:cNvSpPr/>
          <p:nvPr/>
        </p:nvSpPr>
        <p:spPr>
          <a:xfrm>
            <a:off x="3783388" y="4764324"/>
            <a:ext cx="2312611" cy="196435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>
                <a:solidFill>
                  <a:schemeClr val="bg1"/>
                </a:solidFill>
              </a:rPr>
              <a:t>Seconde générale et technologique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CA0A63B-CC3C-4BEF-8F30-EBA64C319591}"/>
              </a:ext>
            </a:extLst>
          </p:cNvPr>
          <p:cNvSpPr/>
          <p:nvPr/>
        </p:nvSpPr>
        <p:spPr>
          <a:xfrm>
            <a:off x="3780320" y="4997147"/>
            <a:ext cx="2312610" cy="19643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b="1" dirty="0"/>
              <a:t>Seconde professionnelle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33E453E-0BC6-4E58-A8E2-EB0CECEEACD7}"/>
              </a:ext>
            </a:extLst>
          </p:cNvPr>
          <p:cNvSpPr/>
          <p:nvPr/>
        </p:nvSpPr>
        <p:spPr>
          <a:xfrm>
            <a:off x="3789526" y="5227355"/>
            <a:ext cx="2303404" cy="196435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b="1" dirty="0">
                <a:solidFill>
                  <a:schemeClr val="bg1"/>
                </a:solidFill>
              </a:rPr>
              <a:t>CAP</a:t>
            </a:r>
          </a:p>
        </p:txBody>
      </p:sp>
      <p:sp>
        <p:nvSpPr>
          <p:cNvPr id="19" name="Flèche : droite rayée 18">
            <a:extLst>
              <a:ext uri="{FF2B5EF4-FFF2-40B4-BE49-F238E27FC236}">
                <a16:creationId xmlns:a16="http://schemas.microsoft.com/office/drawing/2014/main" id="{484D49AC-DB6E-4D6B-BDE6-C3DC37CC3000}"/>
              </a:ext>
            </a:extLst>
          </p:cNvPr>
          <p:cNvSpPr/>
          <p:nvPr/>
        </p:nvSpPr>
        <p:spPr>
          <a:xfrm>
            <a:off x="6151500" y="4891014"/>
            <a:ext cx="1556707" cy="346788"/>
          </a:xfrm>
          <a:prstGeom prst="stripedRightArrow">
            <a:avLst>
              <a:gd name="adj1" fmla="val 42129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7FB0870-93E3-4E55-8506-4463AFD75A8E}"/>
              </a:ext>
            </a:extLst>
          </p:cNvPr>
          <p:cNvSpPr/>
          <p:nvPr/>
        </p:nvSpPr>
        <p:spPr>
          <a:xfrm>
            <a:off x="8113090" y="6042840"/>
            <a:ext cx="2524836" cy="627797"/>
          </a:xfrm>
          <a:prstGeom prst="rect">
            <a:avLst/>
          </a:prstGeom>
          <a:solidFill>
            <a:srgbClr val="FF9966">
              <a:alpha val="49804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Avis d’orientation </a:t>
            </a:r>
            <a:r>
              <a:rPr lang="fr-FR" b="1" dirty="0"/>
              <a:t>provisoire</a:t>
            </a:r>
            <a:r>
              <a:rPr lang="fr-FR" dirty="0"/>
              <a:t> (2</a:t>
            </a:r>
            <a:r>
              <a:rPr lang="fr-FR" baseline="30000" dirty="0"/>
              <a:t>ème</a:t>
            </a:r>
            <a:r>
              <a:rPr lang="fr-FR" dirty="0"/>
              <a:t> trimestre)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90B32F6-5419-4B92-B0E1-2AC3742ACC4C}"/>
              </a:ext>
            </a:extLst>
          </p:cNvPr>
          <p:cNvSpPr/>
          <p:nvPr/>
        </p:nvSpPr>
        <p:spPr>
          <a:xfrm>
            <a:off x="5347498" y="6048348"/>
            <a:ext cx="2524836" cy="73697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Décision d’orientation </a:t>
            </a:r>
            <a:r>
              <a:rPr lang="fr-FR" b="1" dirty="0"/>
              <a:t>définitive</a:t>
            </a:r>
            <a:r>
              <a:rPr lang="fr-FR" dirty="0"/>
              <a:t> (3</a:t>
            </a:r>
            <a:r>
              <a:rPr lang="fr-FR" baseline="30000" dirty="0"/>
              <a:t>ème</a:t>
            </a:r>
            <a:r>
              <a:rPr lang="fr-FR" dirty="0"/>
              <a:t> trimestre)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4072684-479D-4CAA-AD0C-D7FE1C8A44F6}"/>
              </a:ext>
            </a:extLst>
          </p:cNvPr>
          <p:cNvSpPr/>
          <p:nvPr/>
        </p:nvSpPr>
        <p:spPr>
          <a:xfrm>
            <a:off x="7840311" y="4656527"/>
            <a:ext cx="2976007" cy="1244355"/>
          </a:xfrm>
          <a:prstGeom prst="rect">
            <a:avLst/>
          </a:prstGeom>
          <a:noFill/>
          <a:ln>
            <a:solidFill>
              <a:srgbClr val="FF9B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Flèche : courbe vers la gauche 22">
            <a:extLst>
              <a:ext uri="{FF2B5EF4-FFF2-40B4-BE49-F238E27FC236}">
                <a16:creationId xmlns:a16="http://schemas.microsoft.com/office/drawing/2014/main" id="{ACD55F11-30E1-4F27-9F66-F7E5F0B8C57A}"/>
              </a:ext>
            </a:extLst>
          </p:cNvPr>
          <p:cNvSpPr/>
          <p:nvPr/>
        </p:nvSpPr>
        <p:spPr>
          <a:xfrm>
            <a:off x="10816318" y="5150824"/>
            <a:ext cx="1030262" cy="1500116"/>
          </a:xfrm>
          <a:prstGeom prst="curved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5" name="Flèche : virage 34">
            <a:extLst>
              <a:ext uri="{FF2B5EF4-FFF2-40B4-BE49-F238E27FC236}">
                <a16:creationId xmlns:a16="http://schemas.microsoft.com/office/drawing/2014/main" id="{BB3E68DD-60D5-4758-996B-45FC6EE4C14E}"/>
              </a:ext>
            </a:extLst>
          </p:cNvPr>
          <p:cNvSpPr/>
          <p:nvPr/>
        </p:nvSpPr>
        <p:spPr>
          <a:xfrm rot="10800000">
            <a:off x="2606898" y="5996716"/>
            <a:ext cx="657999" cy="438698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6" name="Rectangle : coins arrondis 35">
            <a:extLst>
              <a:ext uri="{FF2B5EF4-FFF2-40B4-BE49-F238E27FC236}">
                <a16:creationId xmlns:a16="http://schemas.microsoft.com/office/drawing/2014/main" id="{47FD9E56-5807-41A5-B1A0-E652C5984C8D}"/>
              </a:ext>
            </a:extLst>
          </p:cNvPr>
          <p:cNvSpPr/>
          <p:nvPr/>
        </p:nvSpPr>
        <p:spPr>
          <a:xfrm>
            <a:off x="1005998" y="5810993"/>
            <a:ext cx="1556707" cy="73697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2-Des vœux d’affectation en lycée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E7A3C46-F842-4C1E-AB1D-A4A5380CB397}"/>
              </a:ext>
            </a:extLst>
          </p:cNvPr>
          <p:cNvSpPr/>
          <p:nvPr/>
        </p:nvSpPr>
        <p:spPr>
          <a:xfrm>
            <a:off x="136560" y="5545224"/>
            <a:ext cx="818151" cy="87989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lang="fr-FR" sz="900" dirty="0"/>
              <a:t>Les téléservices (</a:t>
            </a:r>
            <a:r>
              <a:rPr lang="fr-FR" sz="900" dirty="0" err="1"/>
              <a:t>EduConnect</a:t>
            </a:r>
            <a:r>
              <a:rPr lang="fr-FR" sz="900" dirty="0"/>
              <a:t>)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82C398F-B06B-4AE4-B009-0DFA46A16B00}"/>
              </a:ext>
            </a:extLst>
          </p:cNvPr>
          <p:cNvSpPr/>
          <p:nvPr/>
        </p:nvSpPr>
        <p:spPr>
          <a:xfrm>
            <a:off x="233329" y="4624461"/>
            <a:ext cx="919476" cy="87989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lang="fr-FR" sz="1100" dirty="0"/>
              <a:t>Le secrétariat du collège</a:t>
            </a:r>
          </a:p>
        </p:txBody>
      </p: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9130B582-66F5-43E9-A1DE-DE7721F299F6}"/>
              </a:ext>
            </a:extLst>
          </p:cNvPr>
          <p:cNvCxnSpPr>
            <a:cxnSpLocks/>
            <a:stCxn id="21" idx="1"/>
          </p:cNvCxnSpPr>
          <p:nvPr/>
        </p:nvCxnSpPr>
        <p:spPr>
          <a:xfrm flipH="1" flipV="1">
            <a:off x="3423684" y="5737378"/>
            <a:ext cx="1923814" cy="679460"/>
          </a:xfrm>
          <a:prstGeom prst="straightConnector1">
            <a:avLst/>
          </a:prstGeom>
          <a:ln w="571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Ellipse 40">
            <a:extLst>
              <a:ext uri="{FF2B5EF4-FFF2-40B4-BE49-F238E27FC236}">
                <a16:creationId xmlns:a16="http://schemas.microsoft.com/office/drawing/2014/main" id="{D4330CE7-55AA-4B01-A247-EC1D177F975F}"/>
              </a:ext>
            </a:extLst>
          </p:cNvPr>
          <p:cNvSpPr/>
          <p:nvPr/>
        </p:nvSpPr>
        <p:spPr>
          <a:xfrm>
            <a:off x="2721199" y="5417970"/>
            <a:ext cx="732918" cy="62487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3" name="Graphique 42" descr="Conversation">
            <a:extLst>
              <a:ext uri="{FF2B5EF4-FFF2-40B4-BE49-F238E27FC236}">
                <a16:creationId xmlns:a16="http://schemas.microsoft.com/office/drawing/2014/main" id="{7BC0F541-1B9D-4E11-8347-42DDFF0896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11638" y="5473997"/>
            <a:ext cx="586234" cy="586234"/>
          </a:xfrm>
          <a:prstGeom prst="rect">
            <a:avLst/>
          </a:prstGeom>
        </p:spPr>
      </p:pic>
      <p:sp>
        <p:nvSpPr>
          <p:cNvPr id="26" name="Flèche : courbe vers la gauche 25">
            <a:extLst>
              <a:ext uri="{FF2B5EF4-FFF2-40B4-BE49-F238E27FC236}">
                <a16:creationId xmlns:a16="http://schemas.microsoft.com/office/drawing/2014/main" id="{11469F9D-24D8-41E0-B68B-27AFDB5F95F5}"/>
              </a:ext>
            </a:extLst>
          </p:cNvPr>
          <p:cNvSpPr/>
          <p:nvPr/>
        </p:nvSpPr>
        <p:spPr>
          <a:xfrm>
            <a:off x="7708207" y="3700958"/>
            <a:ext cx="723926" cy="841738"/>
          </a:xfrm>
          <a:prstGeom prst="curvedLef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9" name="Flèche : courbe vers la gauche 28">
            <a:extLst>
              <a:ext uri="{FF2B5EF4-FFF2-40B4-BE49-F238E27FC236}">
                <a16:creationId xmlns:a16="http://schemas.microsoft.com/office/drawing/2014/main" id="{15B8F674-94D1-4135-8D19-D0514053081B}"/>
              </a:ext>
            </a:extLst>
          </p:cNvPr>
          <p:cNvSpPr/>
          <p:nvPr/>
        </p:nvSpPr>
        <p:spPr>
          <a:xfrm>
            <a:off x="1060449" y="5001654"/>
            <a:ext cx="377517" cy="736979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3288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35" grpId="0" animBg="1"/>
      <p:bldP spid="36" grpId="0" animBg="1"/>
      <p:bldP spid="37" grpId="0" animBg="1"/>
      <p:bldP spid="38" grpId="0" animBg="1"/>
      <p:bldP spid="4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27703" y="474167"/>
            <a:ext cx="7661641" cy="640080"/>
          </a:xfrm>
        </p:spPr>
        <p:txBody>
          <a:bodyPr rtlCol="0">
            <a:normAutofit/>
          </a:bodyPr>
          <a:lstStyle/>
          <a:p>
            <a:pPr lvl="0" rtl="0"/>
            <a:r>
              <a:rPr lang="fr-FR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Poursuite des études après la 3</a:t>
            </a:r>
            <a:r>
              <a:rPr lang="fr-FR" baseline="3000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ème</a:t>
            </a:r>
            <a:r>
              <a:rPr lang="fr-FR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9DB175-1DE8-474D-BAAE-1C2469508AED}"/>
              </a:ext>
            </a:extLst>
          </p:cNvPr>
          <p:cNvSpPr/>
          <p:nvPr/>
        </p:nvSpPr>
        <p:spPr>
          <a:xfrm>
            <a:off x="8189344" y="1519869"/>
            <a:ext cx="2510896" cy="9187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Bouton d’action : obtenir des informations 9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8608CD39-5AA6-4402-8B14-84F8CBAE6B2A}"/>
              </a:ext>
            </a:extLst>
          </p:cNvPr>
          <p:cNvSpPr/>
          <p:nvPr/>
        </p:nvSpPr>
        <p:spPr>
          <a:xfrm>
            <a:off x="704309" y="1519869"/>
            <a:ext cx="451630" cy="41106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Bouton d’action : obtenir des informations 16">
            <a:hlinkClick r:id="rId4" highlightClick="1"/>
            <a:extLst>
              <a:ext uri="{FF2B5EF4-FFF2-40B4-BE49-F238E27FC236}">
                <a16:creationId xmlns:a16="http://schemas.microsoft.com/office/drawing/2014/main" id="{4AB8ACB5-A6C3-491D-A95C-D9A529258DB6}"/>
              </a:ext>
            </a:extLst>
          </p:cNvPr>
          <p:cNvSpPr/>
          <p:nvPr/>
        </p:nvSpPr>
        <p:spPr>
          <a:xfrm>
            <a:off x="11172951" y="6119136"/>
            <a:ext cx="451630" cy="41106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3A27FDB-AB25-4FBD-B101-FA0839A79F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5939" y="1519869"/>
            <a:ext cx="9635706" cy="4949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7511BAB-9520-4ACC-84D2-1DF784B1C4FC}"/>
              </a:ext>
            </a:extLst>
          </p:cNvPr>
          <p:cNvSpPr/>
          <p:nvPr/>
        </p:nvSpPr>
        <p:spPr>
          <a:xfrm>
            <a:off x="2037272" y="5036301"/>
            <a:ext cx="4058728" cy="1483649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CAP et Bac pro</a:t>
            </a:r>
          </a:p>
          <a:p>
            <a:pPr algn="ctr"/>
            <a:r>
              <a:rPr lang="fr-FR" dirty="0"/>
              <a:t>Filières sélectives !</a:t>
            </a:r>
            <a:r>
              <a:rPr lang="fr-FR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 </a:t>
            </a:r>
          </a:p>
          <a:p>
            <a:pPr algn="ctr"/>
            <a:r>
              <a:rPr lang="fr-FR" dirty="0"/>
              <a:t>Le </a:t>
            </a:r>
            <a:r>
              <a:rPr lang="fr-FR" b="1" dirty="0">
                <a:solidFill>
                  <a:srgbClr val="FF0000"/>
                </a:solidFill>
              </a:rPr>
              <a:t>nombre de places </a:t>
            </a:r>
          </a:p>
          <a:p>
            <a:pPr algn="ctr"/>
            <a:r>
              <a:rPr lang="fr-FR" dirty="0"/>
              <a:t>est </a:t>
            </a:r>
            <a:r>
              <a:rPr lang="fr-FR" b="1" dirty="0">
                <a:solidFill>
                  <a:srgbClr val="FF0000"/>
                </a:solidFill>
              </a:rPr>
              <a:t>limité</a:t>
            </a:r>
            <a:r>
              <a:rPr lang="fr-FR" dirty="0"/>
              <a:t> ! </a:t>
            </a:r>
          </a:p>
          <a:p>
            <a:pPr algn="ctr"/>
            <a:r>
              <a:rPr lang="fr-FR" sz="1600" dirty="0"/>
              <a:t>2 Parcours: Insertion ou poursuite d’étude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D35AF6B-80D2-4371-A913-3AA0694BD225}"/>
              </a:ext>
            </a:extLst>
          </p:cNvPr>
          <p:cNvSpPr/>
          <p:nvPr/>
        </p:nvSpPr>
        <p:spPr>
          <a:xfrm>
            <a:off x="6414458" y="5011231"/>
            <a:ext cx="4058728" cy="1483649"/>
          </a:xfrm>
          <a:prstGeom prst="rect">
            <a:avLst/>
          </a:prstGeom>
          <a:solidFill>
            <a:srgbClr val="FF9B4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LGT</a:t>
            </a:r>
          </a:p>
          <a:p>
            <a:pPr algn="ctr"/>
            <a:r>
              <a:rPr lang="fr-FR" b="1" dirty="0">
                <a:solidFill>
                  <a:srgbClr val="FF0000"/>
                </a:solidFill>
              </a:rPr>
              <a:t>Avis favorable obligatoire </a:t>
            </a:r>
            <a:r>
              <a:rPr lang="fr-FR" dirty="0"/>
              <a:t>du conseil de classe</a:t>
            </a:r>
          </a:p>
          <a:p>
            <a:pPr algn="ctr"/>
            <a:r>
              <a:rPr lang="fr-FR" dirty="0"/>
              <a:t>Apprentissages et </a:t>
            </a:r>
            <a:r>
              <a:rPr lang="fr-FR" b="1" dirty="0"/>
              <a:t>exigences théoriques fortes</a:t>
            </a:r>
          </a:p>
          <a:p>
            <a:pPr algn="ctr"/>
            <a:r>
              <a:rPr lang="fr-FR" dirty="0"/>
              <a:t>1 Parcours : poursuite d’études  </a:t>
            </a:r>
          </a:p>
          <a:p>
            <a:pPr algn="ctr"/>
            <a:r>
              <a:rPr lang="fr-FR" dirty="0"/>
              <a:t>Etudes longues  </a:t>
            </a:r>
          </a:p>
        </p:txBody>
      </p:sp>
    </p:spTree>
    <p:extLst>
      <p:ext uri="{BB962C8B-B14F-4D97-AF65-F5344CB8AC3E}">
        <p14:creationId xmlns:p14="http://schemas.microsoft.com/office/powerpoint/2010/main" val="41188430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807">
        <p15:prstTrans prst="drape"/>
      </p:transition>
    </mc:Choice>
    <mc:Fallback xmlns="">
      <p:transition spd="slow" advTm="3080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838200" y="1164324"/>
            <a:ext cx="10515600" cy="2387600"/>
          </a:xfrm>
        </p:spPr>
        <p:txBody>
          <a:bodyPr rtlCol="0" anchor="ctr" anchorCtr="0">
            <a:normAutofit/>
          </a:bodyPr>
          <a:lstStyle/>
          <a:p>
            <a:pPr rtl="0"/>
            <a:r>
              <a:rPr lang="fr-FR" sz="4800" b="1" dirty="0">
                <a:solidFill>
                  <a:schemeClr val="bg1"/>
                </a:solidFill>
              </a:rPr>
              <a:t>PHASE 1 </a:t>
            </a:r>
            <a:r>
              <a:rPr lang="fr-FR" sz="4800" dirty="0">
                <a:solidFill>
                  <a:schemeClr val="bg1"/>
                </a:solidFill>
              </a:rPr>
              <a:t>| L’ORIENTATION</a:t>
            </a:r>
          </a:p>
        </p:txBody>
      </p:sp>
      <p:sp>
        <p:nvSpPr>
          <p:cNvPr id="5" name="Sous-titre 2">
            <a:extLst>
              <a:ext uri="{FF2B5EF4-FFF2-40B4-BE49-F238E27FC236}">
                <a16:creationId xmlns:a16="http://schemas.microsoft.com/office/drawing/2014/main" id="{027791A1-6F0D-4DA0-B257-0EB5B274D765}"/>
              </a:ext>
            </a:extLst>
          </p:cNvPr>
          <p:cNvSpPr txBox="1">
            <a:spLocks/>
          </p:cNvSpPr>
          <p:nvPr/>
        </p:nvSpPr>
        <p:spPr>
          <a:xfrm>
            <a:off x="855620" y="2933105"/>
            <a:ext cx="9582736" cy="291560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574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4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1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fr-FR" sz="2400" dirty="0">
                <a:solidFill>
                  <a:schemeClr val="bg1"/>
                </a:solidFill>
                <a:latin typeface="+mj-lt"/>
              </a:rPr>
              <a:t>C’est la </a:t>
            </a:r>
            <a:r>
              <a:rPr lang="fr-FR" sz="2400" b="1" dirty="0">
                <a:solidFill>
                  <a:schemeClr val="bg1"/>
                </a:solidFill>
                <a:latin typeface="+mj-lt"/>
              </a:rPr>
              <a:t>VOIE</a:t>
            </a:r>
            <a:r>
              <a:rPr lang="fr-FR" sz="2400" dirty="0">
                <a:solidFill>
                  <a:schemeClr val="bg1"/>
                </a:solidFill>
                <a:latin typeface="+mj-lt"/>
              </a:rPr>
              <a:t> choisie :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fr-FR" sz="2400" dirty="0">
                <a:solidFill>
                  <a:schemeClr val="bg1"/>
                </a:solidFill>
                <a:latin typeface="+mj-lt"/>
              </a:rPr>
              <a:t>2de Générale et Technologique </a:t>
            </a:r>
            <a:r>
              <a:rPr lang="fr-FR" sz="24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fr-FR" sz="2400" dirty="0">
                <a:solidFill>
                  <a:schemeClr val="bg1"/>
                </a:solidFill>
                <a:latin typeface="+mj-lt"/>
              </a:rPr>
              <a:t>ou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fr-FR" sz="2400" dirty="0">
                <a:solidFill>
                  <a:schemeClr val="bg1"/>
                </a:solidFill>
                <a:latin typeface="+mj-lt"/>
              </a:rPr>
              <a:t>2de Professionnelle </a:t>
            </a:r>
            <a:r>
              <a:rPr lang="fr-FR" sz="24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fr-FR" sz="2400" dirty="0">
                <a:solidFill>
                  <a:schemeClr val="bg1"/>
                </a:solidFill>
                <a:latin typeface="+mj-lt"/>
              </a:rPr>
              <a:t>ou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fr-FR" sz="2400" dirty="0">
                <a:solidFill>
                  <a:schemeClr val="bg1"/>
                </a:solidFill>
                <a:latin typeface="+mj-lt"/>
              </a:rPr>
              <a:t> 1</a:t>
            </a:r>
            <a:r>
              <a:rPr lang="fr-FR" sz="2400" baseline="30000" dirty="0">
                <a:solidFill>
                  <a:schemeClr val="bg1"/>
                </a:solidFill>
                <a:latin typeface="+mj-lt"/>
              </a:rPr>
              <a:t>ère</a:t>
            </a:r>
            <a:r>
              <a:rPr lang="fr-FR" sz="2400" dirty="0">
                <a:solidFill>
                  <a:schemeClr val="bg1"/>
                </a:solidFill>
                <a:latin typeface="+mj-lt"/>
              </a:rPr>
              <a:t> année de CAP</a:t>
            </a:r>
          </a:p>
          <a:p>
            <a:pPr algn="just"/>
            <a:endParaRPr lang="fr-FR" sz="2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843775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10086">
        <p159:morph option="byObject"/>
      </p:transition>
    </mc:Choice>
    <mc:Fallback xmlns="">
      <p:transition spd="slow" advTm="10086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 7"/>
          <p:cNvSpPr>
            <a:spLocks noGrp="1"/>
          </p:cNvSpPr>
          <p:nvPr>
            <p:ph type="title"/>
          </p:nvPr>
        </p:nvSpPr>
        <p:spPr>
          <a:xfrm>
            <a:off x="521207" y="448056"/>
            <a:ext cx="11200530" cy="640080"/>
          </a:xfrm>
        </p:spPr>
        <p:txBody>
          <a:bodyPr rtlCol="0">
            <a:noAutofit/>
          </a:bodyPr>
          <a:lstStyle/>
          <a:p>
            <a:pPr rtl="0"/>
            <a:r>
              <a:rPr lang="fr-FR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Etape n°1 | On réfléchit, on se renseigne, on découvre</a:t>
            </a:r>
          </a:p>
        </p:txBody>
      </p:sp>
      <p:pic>
        <p:nvPicPr>
          <p:cNvPr id="6" name="Image 5" descr="Afficher l’image source">
            <a:extLst>
              <a:ext uri="{FF2B5EF4-FFF2-40B4-BE49-F238E27FC236}">
                <a16:creationId xmlns:a16="http://schemas.microsoft.com/office/drawing/2014/main" id="{48B37ADA-D27C-4303-AA2E-CF9C6D7D875F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" t="12992" r="568" b="66785"/>
          <a:stretch/>
        </p:blipFill>
        <p:spPr bwMode="auto">
          <a:xfrm>
            <a:off x="5627115" y="1562125"/>
            <a:ext cx="6080929" cy="45625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06CC2D0B-F1F7-4C6A-B305-76EC45CAC2B3}"/>
              </a:ext>
            </a:extLst>
          </p:cNvPr>
          <p:cNvSpPr txBox="1"/>
          <p:nvPr/>
        </p:nvSpPr>
        <p:spPr>
          <a:xfrm>
            <a:off x="604007" y="1461615"/>
            <a:ext cx="4655890" cy="4916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/>
              <a:t>Un site de référence pour découvrir de métiers, des formations et des établissements scolaires : </a:t>
            </a:r>
          </a:p>
          <a:p>
            <a:endParaRPr lang="fr-FR" sz="1050" dirty="0"/>
          </a:p>
          <a:p>
            <a:pPr algn="ctr"/>
            <a:r>
              <a:rPr lang="fr-FR" sz="3600" b="1" dirty="0">
                <a:solidFill>
                  <a:srgbClr val="FF0000"/>
                </a:solidFill>
                <a:hlinkClick r:id="rId4"/>
              </a:rPr>
              <a:t>www.onisep.fr</a:t>
            </a:r>
            <a:endParaRPr lang="fr-FR" sz="3600" b="1" dirty="0">
              <a:solidFill>
                <a:srgbClr val="FF0000"/>
              </a:solidFill>
            </a:endParaRPr>
          </a:p>
          <a:p>
            <a:endParaRPr lang="fr-FR" sz="1050" b="1" dirty="0">
              <a:solidFill>
                <a:srgbClr val="FF0000"/>
              </a:solidFill>
            </a:endParaRPr>
          </a:p>
          <a:p>
            <a:r>
              <a:rPr lang="fr-FR" b="1" dirty="0"/>
              <a:t>Des moments clés :</a:t>
            </a:r>
          </a:p>
          <a:p>
            <a:endParaRPr lang="fr-FR" sz="1050" b="1" dirty="0"/>
          </a:p>
          <a:p>
            <a:pPr lvl="2" algn="just"/>
            <a:r>
              <a:rPr lang="fr-FR" b="1" dirty="0"/>
              <a:t>Mini-stages</a:t>
            </a:r>
            <a:r>
              <a:rPr lang="fr-FR" dirty="0"/>
              <a:t> pour découvrir des lycées professionnels et des formations</a:t>
            </a:r>
          </a:p>
          <a:p>
            <a:pPr lvl="2" algn="just"/>
            <a:endParaRPr lang="fr-FR" sz="1050" dirty="0"/>
          </a:p>
          <a:p>
            <a:pPr lvl="2" algn="just"/>
            <a:r>
              <a:rPr lang="fr-FR" b="1" dirty="0"/>
              <a:t>Stage en entreprise </a:t>
            </a:r>
            <a:r>
              <a:rPr lang="fr-FR" dirty="0"/>
              <a:t>pour découvrir le monde du travail (31/01 au 04/02/2022)</a:t>
            </a:r>
          </a:p>
          <a:p>
            <a:pPr lvl="2" algn="just"/>
            <a:endParaRPr lang="fr-FR" sz="1050" dirty="0"/>
          </a:p>
          <a:p>
            <a:pPr lvl="2" algn="just"/>
            <a:r>
              <a:rPr lang="fr-FR" b="1" dirty="0"/>
              <a:t>Entretien personnalisé d’orientation </a:t>
            </a:r>
            <a:r>
              <a:rPr lang="fr-FR" dirty="0"/>
              <a:t>(semaine du 13/12)</a:t>
            </a:r>
          </a:p>
        </p:txBody>
      </p:sp>
      <p:grpSp>
        <p:nvGrpSpPr>
          <p:cNvPr id="7" name="Groupe 6" descr="Petit cercle contenant le chiffre 1 pour indiquer la première étape">
            <a:extLst>
              <a:ext uri="{FF2B5EF4-FFF2-40B4-BE49-F238E27FC236}">
                <a16:creationId xmlns:a16="http://schemas.microsoft.com/office/drawing/2014/main" id="{EA202EFC-23F0-4B31-8532-6DE409FCFECB}"/>
              </a:ext>
            </a:extLst>
          </p:cNvPr>
          <p:cNvGrpSpPr/>
          <p:nvPr/>
        </p:nvGrpSpPr>
        <p:grpSpPr bwMode="blackWhite">
          <a:xfrm>
            <a:off x="827939" y="3827115"/>
            <a:ext cx="558179" cy="409838"/>
            <a:chOff x="6953426" y="711274"/>
            <a:chExt cx="558179" cy="409838"/>
          </a:xfrm>
        </p:grpSpPr>
        <p:sp>
          <p:nvSpPr>
            <p:cNvPr id="9" name="Ovale 18" descr="Petit cercle">
              <a:extLst>
                <a:ext uri="{FF2B5EF4-FFF2-40B4-BE49-F238E27FC236}">
                  <a16:creationId xmlns:a16="http://schemas.microsoft.com/office/drawing/2014/main" id="{C7A5165F-CF7C-460B-A4FC-CB637418FE4E}"/>
                </a:ext>
              </a:extLst>
            </p:cNvPr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noProof="1"/>
            </a:p>
          </p:txBody>
        </p:sp>
        <p:sp>
          <p:nvSpPr>
            <p:cNvPr id="10" name="Zone de texte 19" descr="Chiffre 1">
              <a:extLst>
                <a:ext uri="{FF2B5EF4-FFF2-40B4-BE49-F238E27FC236}">
                  <a16:creationId xmlns:a16="http://schemas.microsoft.com/office/drawing/2014/main" id="{51153624-9193-449C-BB5F-11F66459BEB1}"/>
                </a:ext>
              </a:extLst>
            </p:cNvPr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fr-FR" noProof="1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1</a:t>
              </a:r>
            </a:p>
          </p:txBody>
        </p:sp>
      </p:grpSp>
      <p:grpSp>
        <p:nvGrpSpPr>
          <p:cNvPr id="11" name="Groupe 32" descr="Petit cercle contenant le chiffre 2 pour indiquer la deuxième étape">
            <a:extLst>
              <a:ext uri="{FF2B5EF4-FFF2-40B4-BE49-F238E27FC236}">
                <a16:creationId xmlns:a16="http://schemas.microsoft.com/office/drawing/2014/main" id="{F90E532D-5488-48A6-AAAC-6B04D1DB181F}"/>
              </a:ext>
            </a:extLst>
          </p:cNvPr>
          <p:cNvGrpSpPr/>
          <p:nvPr/>
        </p:nvGrpSpPr>
        <p:grpSpPr bwMode="blackWhite">
          <a:xfrm>
            <a:off x="840514" y="4719420"/>
            <a:ext cx="558179" cy="409838"/>
            <a:chOff x="6953426" y="711274"/>
            <a:chExt cx="558179" cy="409838"/>
          </a:xfrm>
        </p:grpSpPr>
        <p:sp>
          <p:nvSpPr>
            <p:cNvPr id="12" name="Ellipse 33" descr="Petit cercle">
              <a:extLst>
                <a:ext uri="{FF2B5EF4-FFF2-40B4-BE49-F238E27FC236}">
                  <a16:creationId xmlns:a16="http://schemas.microsoft.com/office/drawing/2014/main" id="{A8C31CA5-F622-4F3E-963D-CB4E189B391D}"/>
                </a:ext>
              </a:extLst>
            </p:cNvPr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noProof="1"/>
            </a:p>
          </p:txBody>
        </p:sp>
        <p:sp>
          <p:nvSpPr>
            <p:cNvPr id="13" name="Zone de texte 34" descr="Chiffre 2">
              <a:extLst>
                <a:ext uri="{FF2B5EF4-FFF2-40B4-BE49-F238E27FC236}">
                  <a16:creationId xmlns:a16="http://schemas.microsoft.com/office/drawing/2014/main" id="{47F94932-E9C2-419E-BC5A-3BB056D64695}"/>
                </a:ext>
              </a:extLst>
            </p:cNvPr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fr-FR" noProof="1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2</a:t>
              </a:r>
            </a:p>
          </p:txBody>
        </p:sp>
      </p:grpSp>
      <p:grpSp>
        <p:nvGrpSpPr>
          <p:cNvPr id="14" name="Groupe 13" descr="Petit cercle contenant le chiffre 3 pour indiquer la troisième étape">
            <a:extLst>
              <a:ext uri="{FF2B5EF4-FFF2-40B4-BE49-F238E27FC236}">
                <a16:creationId xmlns:a16="http://schemas.microsoft.com/office/drawing/2014/main" id="{0509F42B-CC6F-4A18-A862-DDF6C62392FB}"/>
              </a:ext>
            </a:extLst>
          </p:cNvPr>
          <p:cNvGrpSpPr/>
          <p:nvPr/>
        </p:nvGrpSpPr>
        <p:grpSpPr bwMode="blackWhite">
          <a:xfrm>
            <a:off x="899582" y="5652231"/>
            <a:ext cx="558179" cy="409838"/>
            <a:chOff x="6953426" y="711274"/>
            <a:chExt cx="558179" cy="409838"/>
          </a:xfrm>
        </p:grpSpPr>
        <p:sp>
          <p:nvSpPr>
            <p:cNvPr id="15" name="Ellipse 23" descr="Petit cercle">
              <a:extLst>
                <a:ext uri="{FF2B5EF4-FFF2-40B4-BE49-F238E27FC236}">
                  <a16:creationId xmlns:a16="http://schemas.microsoft.com/office/drawing/2014/main" id="{5A1613AE-CC5A-4D31-A510-7E21094E1992}"/>
                </a:ext>
              </a:extLst>
            </p:cNvPr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noProof="1"/>
            </a:p>
          </p:txBody>
        </p:sp>
        <p:sp>
          <p:nvSpPr>
            <p:cNvPr id="16" name="Zone de texte 29" descr="Chiffre 3">
              <a:extLst>
                <a:ext uri="{FF2B5EF4-FFF2-40B4-BE49-F238E27FC236}">
                  <a16:creationId xmlns:a16="http://schemas.microsoft.com/office/drawing/2014/main" id="{B0F5C128-D232-4031-820F-7540DA7559A4}"/>
                </a:ext>
              </a:extLst>
            </p:cNvPr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fr-FR" noProof="1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3</a:t>
              </a: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13453389-31F9-4AF6-956B-28B698DF162C}"/>
              </a:ext>
            </a:extLst>
          </p:cNvPr>
          <p:cNvSpPr/>
          <p:nvPr/>
        </p:nvSpPr>
        <p:spPr>
          <a:xfrm>
            <a:off x="9789952" y="4924339"/>
            <a:ext cx="1400962" cy="109983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784BA5C7-EE10-4AAA-A5CF-5439AD9BEF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85419" y="258080"/>
            <a:ext cx="3010027" cy="91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6161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5256">
        <p15:prstTrans prst="drape"/>
      </p:transition>
    </mc:Choice>
    <mc:Fallback xmlns="">
      <p:transition spd="slow" advTm="25256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521207" y="448056"/>
            <a:ext cx="7782821" cy="640080"/>
          </a:xfrm>
        </p:spPr>
        <p:txBody>
          <a:bodyPr rtlCol="0">
            <a:normAutofit fontScale="90000"/>
          </a:bodyPr>
          <a:lstStyle/>
          <a:p>
            <a:r>
              <a:rPr lang="fr-FR" b="1" noProof="1">
                <a:latin typeface="Segoe UI Light" panose="020B0502040204020203" pitchFamily="34" charset="0"/>
                <a:cs typeface="Segoe UI Light" panose="020B0502040204020203" pitchFamily="34" charset="0"/>
              </a:rPr>
              <a:t>Etape n°2 | On émet des </a:t>
            </a:r>
            <a:r>
              <a:rPr lang="fr-FR" b="1" noProof="1">
                <a:solidFill>
                  <a:schemeClr val="accent5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vœux provisoires d’orientation</a:t>
            </a:r>
          </a:p>
        </p:txBody>
      </p:sp>
      <p:grpSp>
        <p:nvGrpSpPr>
          <p:cNvPr id="18" name="Groupe 17" descr="Petit cercle contenant le chiffre 1 pour indiquer la première étape"/>
          <p:cNvGrpSpPr/>
          <p:nvPr/>
        </p:nvGrpSpPr>
        <p:grpSpPr bwMode="blackWhite">
          <a:xfrm>
            <a:off x="564846" y="1444117"/>
            <a:ext cx="558179" cy="409838"/>
            <a:chOff x="6953426" y="711274"/>
            <a:chExt cx="558179" cy="409838"/>
          </a:xfrm>
        </p:grpSpPr>
        <p:sp>
          <p:nvSpPr>
            <p:cNvPr id="19" name="Ovale 18" descr="Petit cercle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noProof="1"/>
            </a:p>
          </p:txBody>
        </p:sp>
        <p:sp>
          <p:nvSpPr>
            <p:cNvPr id="20" name="Zone de texte 19" descr="Chiffre 1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fr-FR" noProof="1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1</a:t>
              </a:r>
            </a:p>
          </p:txBody>
        </p:sp>
      </p:grpSp>
      <p:grpSp>
        <p:nvGrpSpPr>
          <p:cNvPr id="33" name="Groupe 32" descr="Petit cercle contenant le chiffre 2 pour indiquer la deuxième étape"/>
          <p:cNvGrpSpPr/>
          <p:nvPr/>
        </p:nvGrpSpPr>
        <p:grpSpPr bwMode="blackWhite">
          <a:xfrm>
            <a:off x="531552" y="2717167"/>
            <a:ext cx="558179" cy="409838"/>
            <a:chOff x="6953426" y="711274"/>
            <a:chExt cx="558179" cy="409838"/>
          </a:xfrm>
        </p:grpSpPr>
        <p:sp>
          <p:nvSpPr>
            <p:cNvPr id="34" name="Ellipse 33" descr="Petit cercle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noProof="1"/>
            </a:p>
          </p:txBody>
        </p:sp>
        <p:sp>
          <p:nvSpPr>
            <p:cNvPr id="35" name="Zone de texte 34" descr="Chiffre 2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fr-FR" noProof="1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2</a:t>
              </a:r>
            </a:p>
          </p:txBody>
        </p:sp>
      </p:grpSp>
      <p:grpSp>
        <p:nvGrpSpPr>
          <p:cNvPr id="22" name="Groupe 21" descr="Petit cercle contenant le chiffre 3 pour indiquer la troisième étape"/>
          <p:cNvGrpSpPr/>
          <p:nvPr/>
        </p:nvGrpSpPr>
        <p:grpSpPr bwMode="blackWhite">
          <a:xfrm>
            <a:off x="519417" y="3559666"/>
            <a:ext cx="558179" cy="409838"/>
            <a:chOff x="6953426" y="711274"/>
            <a:chExt cx="558179" cy="409838"/>
          </a:xfrm>
        </p:grpSpPr>
        <p:sp>
          <p:nvSpPr>
            <p:cNvPr id="24" name="Ellipse 23" descr="Petit cercle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noProof="1"/>
            </a:p>
          </p:txBody>
        </p:sp>
        <p:sp>
          <p:nvSpPr>
            <p:cNvPr id="30" name="Zone de texte 29" descr="Chiffre 3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fr-FR" noProof="1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3</a:t>
              </a:r>
            </a:p>
          </p:txBody>
        </p:sp>
      </p:grpSp>
      <p:grpSp>
        <p:nvGrpSpPr>
          <p:cNvPr id="37" name="Groupe 36" descr="Petit cercle contenant le chiffre 4 pour indiquer la quatrième étape"/>
          <p:cNvGrpSpPr/>
          <p:nvPr/>
        </p:nvGrpSpPr>
        <p:grpSpPr bwMode="blackWhite">
          <a:xfrm>
            <a:off x="562318" y="5715721"/>
            <a:ext cx="558179" cy="409838"/>
            <a:chOff x="6953426" y="711274"/>
            <a:chExt cx="558179" cy="409838"/>
          </a:xfrm>
        </p:grpSpPr>
        <p:sp>
          <p:nvSpPr>
            <p:cNvPr id="38" name="Ovale 37" descr="Petit cercle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noProof="1"/>
            </a:p>
          </p:txBody>
        </p:sp>
        <p:sp>
          <p:nvSpPr>
            <p:cNvPr id="39" name="Zone de texte 38" descr="Chiffre 4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fr-FR" noProof="1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4</a:t>
              </a:r>
            </a:p>
          </p:txBody>
        </p:sp>
      </p:grpSp>
      <p:pic>
        <p:nvPicPr>
          <p:cNvPr id="26" name="Image 25" descr="Afficher l’image source">
            <a:extLst>
              <a:ext uri="{FF2B5EF4-FFF2-40B4-BE49-F238E27FC236}">
                <a16:creationId xmlns:a16="http://schemas.microsoft.com/office/drawing/2014/main" id="{246C9E98-A05A-4849-BB49-A0CE94E730DA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" t="28684" r="13" b="50233"/>
          <a:stretch/>
        </p:blipFill>
        <p:spPr bwMode="auto">
          <a:xfrm>
            <a:off x="5507876" y="1501630"/>
            <a:ext cx="6080929" cy="47565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9DDE26FB-4E2B-468D-9C5D-8D6CC747BD4E}"/>
              </a:ext>
            </a:extLst>
          </p:cNvPr>
          <p:cNvSpPr/>
          <p:nvPr/>
        </p:nvSpPr>
        <p:spPr>
          <a:xfrm>
            <a:off x="5584574" y="1360878"/>
            <a:ext cx="4205378" cy="109983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859FEA1-812B-48EB-A5EE-BE2210ACA9A0}"/>
              </a:ext>
            </a:extLst>
          </p:cNvPr>
          <p:cNvSpPr/>
          <p:nvPr/>
        </p:nvSpPr>
        <p:spPr>
          <a:xfrm>
            <a:off x="7125544" y="4178212"/>
            <a:ext cx="3713032" cy="9726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fr-FR" sz="1050" b="1" dirty="0">
                <a:solidFill>
                  <a:srgbClr val="000000"/>
                </a:solidFill>
                <a:effectLst/>
                <a:highlight>
                  <a:srgbClr val="C0C0C0"/>
                </a:highlight>
                <a:latin typeface="Arial" panose="020B0604020202020204" pitchFamily="34" charset="0"/>
                <a:ea typeface="Arial" panose="020B0604020202020204" pitchFamily="34" charset="0"/>
              </a:rPr>
              <a:t>Saisir sur les Téléservices les vœux provisoires d’orientation</a:t>
            </a:r>
            <a:r>
              <a:rPr lang="fr-FR" sz="105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 : classes de 1 à 3 « seconde générale et technologique », « seconde professionnelle » et « 1</a:t>
            </a:r>
            <a:r>
              <a:rPr lang="fr-FR" sz="105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ère</a:t>
            </a:r>
            <a:r>
              <a:rPr lang="fr-FR" sz="105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année de CAP ».</a:t>
            </a:r>
            <a:endParaRPr lang="fr-FR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6DC6D95-C12B-4A96-87F6-AB2B4A6336BA}"/>
              </a:ext>
            </a:extLst>
          </p:cNvPr>
          <p:cNvSpPr txBox="1"/>
          <p:nvPr/>
        </p:nvSpPr>
        <p:spPr>
          <a:xfrm>
            <a:off x="1161374" y="1360878"/>
            <a:ext cx="394871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/>
              <a:t>Rendez-vous sur le </a:t>
            </a:r>
            <a:r>
              <a:rPr lang="fr-FR" b="1" dirty="0"/>
              <a:t>site web du collège</a:t>
            </a:r>
          </a:p>
          <a:p>
            <a:endParaRPr lang="fr-FR" dirty="0"/>
          </a:p>
          <a:p>
            <a:r>
              <a:rPr lang="fr-FR" b="1" dirty="0"/>
              <a:t>Choisir</a:t>
            </a:r>
            <a:r>
              <a:rPr lang="fr-FR" dirty="0"/>
              <a:t>  </a:t>
            </a:r>
          </a:p>
          <a:p>
            <a:endParaRPr lang="fr-FR" dirty="0"/>
          </a:p>
          <a:p>
            <a:r>
              <a:rPr lang="fr-FR" dirty="0"/>
              <a:t>Vous devrez vous connecter avec vos identifiants téléservices </a:t>
            </a:r>
          </a:p>
          <a:p>
            <a:endParaRPr lang="fr-FR" dirty="0"/>
          </a:p>
          <a:p>
            <a:pPr algn="just"/>
            <a:r>
              <a:rPr lang="fr-FR" b="1" dirty="0"/>
              <a:t>Saisir les </a:t>
            </a:r>
            <a:r>
              <a:rPr lang="fr-FR" b="1" dirty="0">
                <a:solidFill>
                  <a:schemeClr val="accent5"/>
                </a:solidFill>
              </a:rPr>
              <a:t>vœux provisoires </a:t>
            </a:r>
            <a:r>
              <a:rPr lang="fr-FR" dirty="0"/>
              <a:t>: « seconde générale et technologique » et/ou « seconde professionnelle » et/ou « 1</a:t>
            </a:r>
            <a:r>
              <a:rPr lang="fr-FR" baseline="30000" dirty="0"/>
              <a:t>ère</a:t>
            </a:r>
            <a:r>
              <a:rPr lang="fr-FR" dirty="0"/>
              <a:t> année de CAP et les classer de 1 à 3. Un seul parent peut effectuer la saisie des vœux provisoires</a:t>
            </a:r>
          </a:p>
          <a:p>
            <a:endParaRPr lang="fr-FR" dirty="0"/>
          </a:p>
          <a:p>
            <a:r>
              <a:rPr lang="fr-FR" dirty="0"/>
              <a:t>Vous recevrez un mail récapitulatif.</a:t>
            </a:r>
          </a:p>
          <a:p>
            <a:endParaRPr lang="fr-FR" dirty="0"/>
          </a:p>
        </p:txBody>
      </p:sp>
      <p:pic>
        <p:nvPicPr>
          <p:cNvPr id="31" name="Image 30" descr="https://college-louis-jouvet-st-agreve.web.ac-grenoble.fr/sites/default/files/styles/media_crop/public/media-images/2020-11/teleservices.png?itok=XpzM0hG2">
            <a:extLst>
              <a:ext uri="{FF2B5EF4-FFF2-40B4-BE49-F238E27FC236}">
                <a16:creationId xmlns:a16="http://schemas.microsoft.com/office/drawing/2014/main" id="{E7AA5356-991A-4C00-90E9-38F0EF902607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10" r="22632"/>
          <a:stretch/>
        </p:blipFill>
        <p:spPr bwMode="auto">
          <a:xfrm>
            <a:off x="2134701" y="2098042"/>
            <a:ext cx="2335530" cy="6191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507B4039-5C20-482B-BFB4-202E52E06B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82060" y="253530"/>
            <a:ext cx="3010027" cy="91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001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5854">
        <p15:prstTrans prst="drape"/>
      </p:transition>
    </mc:Choice>
    <mc:Fallback xmlns="">
      <p:transition spd="slow" advTm="25854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 2"/>
          <p:cNvSpPr>
            <a:spLocks noGrp="1"/>
          </p:cNvSpPr>
          <p:nvPr>
            <p:ph type="title"/>
          </p:nvPr>
        </p:nvSpPr>
        <p:spPr>
          <a:xfrm>
            <a:off x="521207" y="448056"/>
            <a:ext cx="10938154" cy="640080"/>
          </a:xfrm>
        </p:spPr>
        <p:txBody>
          <a:bodyPr rtlCol="0">
            <a:normAutofit/>
          </a:bodyPr>
          <a:lstStyle/>
          <a:p>
            <a:pPr rtl="0"/>
            <a:r>
              <a:rPr lang="fr-FR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Etape n°3 | Prendre connaissance des avis du Conseil</a:t>
            </a:r>
          </a:p>
        </p:txBody>
      </p:sp>
      <p:pic>
        <p:nvPicPr>
          <p:cNvPr id="8" name="Image 7" descr="Afficher l’image source">
            <a:extLst>
              <a:ext uri="{FF2B5EF4-FFF2-40B4-BE49-F238E27FC236}">
                <a16:creationId xmlns:a16="http://schemas.microsoft.com/office/drawing/2014/main" id="{F70FFB1A-37C4-4E91-85ED-0F64E5A050C1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" t="28684" r="13" b="50233"/>
          <a:stretch/>
        </p:blipFill>
        <p:spPr bwMode="auto">
          <a:xfrm>
            <a:off x="5507876" y="1501630"/>
            <a:ext cx="6080929" cy="47565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F6406ACD-4E72-49BB-A083-D97C87DF5B74}"/>
              </a:ext>
            </a:extLst>
          </p:cNvPr>
          <p:cNvSpPr txBox="1"/>
          <p:nvPr/>
        </p:nvSpPr>
        <p:spPr>
          <a:xfrm>
            <a:off x="1161374" y="1360878"/>
            <a:ext cx="3948718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/>
              <a:t>Après la Conseil de classe du 2</a:t>
            </a:r>
            <a:r>
              <a:rPr lang="fr-FR" baseline="30000" dirty="0"/>
              <a:t>ème</a:t>
            </a:r>
            <a:r>
              <a:rPr lang="fr-FR" dirty="0"/>
              <a:t> trimestre, vous vous reconnecterez sur les téléservices …</a:t>
            </a:r>
          </a:p>
          <a:p>
            <a:pPr algn="just"/>
            <a:endParaRPr lang="fr-FR" dirty="0"/>
          </a:p>
          <a:p>
            <a:pPr algn="just"/>
            <a:endParaRPr lang="fr-FR" dirty="0"/>
          </a:p>
          <a:p>
            <a:pPr algn="just"/>
            <a:endParaRPr lang="fr-FR" dirty="0"/>
          </a:p>
          <a:p>
            <a:pPr algn="just"/>
            <a:r>
              <a:rPr lang="fr-FR" dirty="0"/>
              <a:t>pour prendre connaissance de l’avis du Conseil de classe sur les vœux provisoires de votre enfant.</a:t>
            </a:r>
          </a:p>
          <a:p>
            <a:pPr algn="just"/>
            <a:endParaRPr lang="fr-FR" dirty="0"/>
          </a:p>
          <a:p>
            <a:pPr algn="just"/>
            <a:r>
              <a:rPr lang="fr-FR" dirty="0"/>
              <a:t>----------------------------------------</a:t>
            </a:r>
          </a:p>
          <a:p>
            <a:pPr algn="just"/>
            <a:r>
              <a:rPr lang="fr-FR" sz="1400" dirty="0">
                <a:latin typeface="Agency FB" panose="020B0503020202020204" pitchFamily="34" charset="0"/>
              </a:rPr>
              <a:t>Vœu 1 : Seconde Générale et technologique </a:t>
            </a:r>
            <a:r>
              <a:rPr lang="fr-FR" dirty="0">
                <a:solidFill>
                  <a:srgbClr val="C00000"/>
                </a:solidFill>
                <a:latin typeface="Agency FB" panose="020B0503020202020204" pitchFamily="34" charset="0"/>
                <a:sym typeface="Wingdings" panose="05000000000000000000" pitchFamily="2" charset="2"/>
              </a:rPr>
              <a:t></a:t>
            </a:r>
            <a:endParaRPr lang="fr-FR" sz="1400" dirty="0">
              <a:solidFill>
                <a:srgbClr val="C00000"/>
              </a:solidFill>
              <a:latin typeface="Agency FB" panose="020B0503020202020204" pitchFamily="34" charset="0"/>
            </a:endParaRPr>
          </a:p>
          <a:p>
            <a:pPr algn="just"/>
            <a:r>
              <a:rPr lang="fr-FR" sz="1400" dirty="0">
                <a:latin typeface="Agency FB" panose="020B0503020202020204" pitchFamily="34" charset="0"/>
              </a:rPr>
              <a:t>Vœu 2: Seconde Professionnelle </a:t>
            </a:r>
            <a:r>
              <a:rPr lang="fr-FR" dirty="0">
                <a:solidFill>
                  <a:srgbClr val="00B050"/>
                </a:solidFill>
                <a:latin typeface="Agency FB" panose="020B0503020202020204" pitchFamily="34" charset="0"/>
                <a:sym typeface="Wingdings" panose="05000000000000000000" pitchFamily="2" charset="2"/>
              </a:rPr>
              <a:t></a:t>
            </a:r>
            <a:endParaRPr lang="fr-FR" sz="1400" dirty="0">
              <a:solidFill>
                <a:srgbClr val="00B050"/>
              </a:solidFill>
              <a:latin typeface="Agency FB" panose="020B0503020202020204" pitchFamily="34" charset="0"/>
            </a:endParaRPr>
          </a:p>
          <a:p>
            <a:pPr algn="just"/>
            <a:r>
              <a:rPr lang="fr-FR" sz="1400" dirty="0">
                <a:latin typeface="Agency FB" panose="020B0503020202020204" pitchFamily="34" charset="0"/>
              </a:rPr>
              <a:t>Vœu 3: 1</a:t>
            </a:r>
            <a:r>
              <a:rPr lang="fr-FR" sz="1400" baseline="30000" dirty="0">
                <a:latin typeface="Agency FB" panose="020B0503020202020204" pitchFamily="34" charset="0"/>
              </a:rPr>
              <a:t>ère</a:t>
            </a:r>
            <a:r>
              <a:rPr lang="fr-FR" sz="1400" dirty="0">
                <a:latin typeface="Agency FB" panose="020B0503020202020204" pitchFamily="34" charset="0"/>
              </a:rPr>
              <a:t> année de CAP </a:t>
            </a:r>
            <a:r>
              <a:rPr lang="fr-FR" dirty="0">
                <a:solidFill>
                  <a:srgbClr val="00B050"/>
                </a:solidFill>
                <a:latin typeface="Agency FB" panose="020B0503020202020204" pitchFamily="34" charset="0"/>
                <a:sym typeface="Wingdings" panose="05000000000000000000" pitchFamily="2" charset="2"/>
              </a:rPr>
              <a:t></a:t>
            </a:r>
            <a:endParaRPr lang="fr-FR" dirty="0">
              <a:solidFill>
                <a:srgbClr val="00B050"/>
              </a:solidFill>
              <a:latin typeface="Agency FB" panose="020B0503020202020204" pitchFamily="34" charset="0"/>
            </a:endParaRPr>
          </a:p>
          <a:p>
            <a:pPr algn="just"/>
            <a:endParaRPr lang="fr-FR" sz="1400" b="1" dirty="0">
              <a:latin typeface="Agency FB" panose="020B0503020202020204" pitchFamily="34" charset="0"/>
            </a:endParaRPr>
          </a:p>
          <a:p>
            <a:pPr algn="just"/>
            <a:r>
              <a:rPr lang="fr-FR" sz="1400" b="1" dirty="0">
                <a:latin typeface="Agency FB" panose="020B0503020202020204" pitchFamily="34" charset="0"/>
              </a:rPr>
              <a:t>Cochez la case ci-après pour indiquer que vous avez pris connaissance de l’avis du Conseil de classe : </a:t>
            </a:r>
            <a:r>
              <a:rPr lang="fr-FR" sz="1400" b="1" dirty="0">
                <a:latin typeface="Agency FB" panose="020B0503020202020204" pitchFamily="34" charset="0"/>
                <a:sym typeface="Wingdings" panose="05000000000000000000" pitchFamily="2" charset="2"/>
              </a:rPr>
              <a:t></a:t>
            </a:r>
            <a:endParaRPr lang="fr-FR" sz="1400" b="1" dirty="0">
              <a:latin typeface="Agency FB" panose="020B0503020202020204" pitchFamily="34" charset="0"/>
            </a:endParaRPr>
          </a:p>
        </p:txBody>
      </p:sp>
      <p:sp>
        <p:nvSpPr>
          <p:cNvPr id="10" name="Zone de texte 19" descr="Chiffre 1">
            <a:extLst>
              <a:ext uri="{FF2B5EF4-FFF2-40B4-BE49-F238E27FC236}">
                <a16:creationId xmlns:a16="http://schemas.microsoft.com/office/drawing/2014/main" id="{EE8C37C8-6A59-49CA-881C-90E8684528F4}"/>
              </a:ext>
            </a:extLst>
          </p:cNvPr>
          <p:cNvSpPr txBox="1">
            <a:spLocks noChangeAspect="1"/>
          </p:cNvSpPr>
          <p:nvPr/>
        </p:nvSpPr>
        <p:spPr bwMode="blackWhite">
          <a:xfrm>
            <a:off x="564846" y="1460407"/>
            <a:ext cx="558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r-FR" noProof="1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1</a:t>
            </a:r>
          </a:p>
        </p:txBody>
      </p:sp>
      <p:grpSp>
        <p:nvGrpSpPr>
          <p:cNvPr id="11" name="Groupe 10" descr="Petit cercle contenant le chiffre 1 pour indiquer la première étape">
            <a:extLst>
              <a:ext uri="{FF2B5EF4-FFF2-40B4-BE49-F238E27FC236}">
                <a16:creationId xmlns:a16="http://schemas.microsoft.com/office/drawing/2014/main" id="{80DB2632-C4CB-4290-B9D1-622853222C27}"/>
              </a:ext>
            </a:extLst>
          </p:cNvPr>
          <p:cNvGrpSpPr/>
          <p:nvPr/>
        </p:nvGrpSpPr>
        <p:grpSpPr bwMode="blackWhite">
          <a:xfrm>
            <a:off x="564846" y="1444117"/>
            <a:ext cx="558179" cy="409838"/>
            <a:chOff x="6953426" y="711274"/>
            <a:chExt cx="558179" cy="409838"/>
          </a:xfrm>
        </p:grpSpPr>
        <p:sp>
          <p:nvSpPr>
            <p:cNvPr id="12" name="Ovale 18" descr="Petit cercle">
              <a:extLst>
                <a:ext uri="{FF2B5EF4-FFF2-40B4-BE49-F238E27FC236}">
                  <a16:creationId xmlns:a16="http://schemas.microsoft.com/office/drawing/2014/main" id="{04471760-CAB3-4063-BD2D-CCBC0327EE59}"/>
                </a:ext>
              </a:extLst>
            </p:cNvPr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noProof="1"/>
            </a:p>
          </p:txBody>
        </p:sp>
        <p:sp>
          <p:nvSpPr>
            <p:cNvPr id="13" name="Zone de texte 19" descr="Chiffre 1">
              <a:extLst>
                <a:ext uri="{FF2B5EF4-FFF2-40B4-BE49-F238E27FC236}">
                  <a16:creationId xmlns:a16="http://schemas.microsoft.com/office/drawing/2014/main" id="{E6DB6756-5E1B-45EA-952F-A1F97C7538CE}"/>
                </a:ext>
              </a:extLst>
            </p:cNvPr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fr-FR" noProof="1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5</a:t>
              </a:r>
            </a:p>
          </p:txBody>
        </p:sp>
      </p:grpSp>
      <p:pic>
        <p:nvPicPr>
          <p:cNvPr id="14" name="Image 13" descr="https://college-louis-jouvet-st-agreve.web.ac-grenoble.fr/sites/default/files/styles/media_crop/public/media-images/2020-11/teleservices.png?itok=XpzM0hG2">
            <a:extLst>
              <a:ext uri="{FF2B5EF4-FFF2-40B4-BE49-F238E27FC236}">
                <a16:creationId xmlns:a16="http://schemas.microsoft.com/office/drawing/2014/main" id="{7C5332EB-9E7E-4672-B2F9-B84EDE95AE4F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10" r="22632"/>
          <a:stretch/>
        </p:blipFill>
        <p:spPr bwMode="auto">
          <a:xfrm>
            <a:off x="1899809" y="2391657"/>
            <a:ext cx="2335530" cy="6191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8BCFB48A-A91E-448B-80C8-C872DAABD5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82060" y="239011"/>
            <a:ext cx="3010027" cy="91512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DFBE4213-EA85-41EE-B8C9-7FA1A5EBFAD6}"/>
              </a:ext>
            </a:extLst>
          </p:cNvPr>
          <p:cNvSpPr/>
          <p:nvPr/>
        </p:nvSpPr>
        <p:spPr>
          <a:xfrm>
            <a:off x="5584574" y="1360878"/>
            <a:ext cx="4205378" cy="109983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C610A9F-E145-413D-A5E1-41129CE75014}"/>
              </a:ext>
            </a:extLst>
          </p:cNvPr>
          <p:cNvSpPr/>
          <p:nvPr/>
        </p:nvSpPr>
        <p:spPr>
          <a:xfrm>
            <a:off x="7125544" y="4178212"/>
            <a:ext cx="3713032" cy="9726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fr-FR" sz="1050" b="1" dirty="0">
                <a:solidFill>
                  <a:srgbClr val="000000"/>
                </a:solidFill>
                <a:effectLst/>
                <a:highlight>
                  <a:srgbClr val="C0C0C0"/>
                </a:highlight>
                <a:latin typeface="Arial" panose="020B0604020202020204" pitchFamily="34" charset="0"/>
                <a:ea typeface="Arial" panose="020B0604020202020204" pitchFamily="34" charset="0"/>
              </a:rPr>
              <a:t>Saisir sur les Téléservices les vœux provisoires d’orientation</a:t>
            </a:r>
            <a:r>
              <a:rPr lang="fr-FR" sz="105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 : classer de 1 à 3 « seconde générale et technologique », « seconde professionnelle » et « 1</a:t>
            </a:r>
            <a:r>
              <a:rPr lang="fr-FR" sz="105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ère</a:t>
            </a:r>
            <a:r>
              <a:rPr lang="fr-FR" sz="105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année de CAP ».</a:t>
            </a:r>
            <a:endParaRPr lang="fr-FR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80368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1015">
        <p15:prstTrans prst="drape"/>
      </p:transition>
    </mc:Choice>
    <mc:Fallback xmlns="">
      <p:transition spd="slow" advTm="21015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21207" y="448056"/>
            <a:ext cx="9612694" cy="640080"/>
          </a:xfrm>
        </p:spPr>
        <p:txBody>
          <a:bodyPr rtlCol="0">
            <a:normAutofit/>
          </a:bodyPr>
          <a:lstStyle/>
          <a:p>
            <a:pPr rtl="0"/>
            <a:r>
              <a:rPr lang="fr-FR" b="1" noProof="1"/>
              <a:t>Etape n°4 | On émet des </a:t>
            </a:r>
            <a:r>
              <a:rPr lang="fr-FR" b="1" noProof="1">
                <a:solidFill>
                  <a:schemeClr val="accent5"/>
                </a:solidFill>
              </a:rPr>
              <a:t>vœux définitifs d’orientation</a:t>
            </a:r>
            <a:endParaRPr lang="fr-FR" b="1" noProof="1">
              <a:solidFill>
                <a:schemeClr val="accent5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13" name="Groupe 12" descr="Petit cercle contenant le chiffre 1 pour indiquer la première étape"/>
          <p:cNvGrpSpPr/>
          <p:nvPr/>
        </p:nvGrpSpPr>
        <p:grpSpPr bwMode="blackWhite">
          <a:xfrm>
            <a:off x="541908" y="1356584"/>
            <a:ext cx="558179" cy="409838"/>
            <a:chOff x="6953426" y="711274"/>
            <a:chExt cx="558179" cy="409838"/>
          </a:xfrm>
        </p:grpSpPr>
        <p:sp>
          <p:nvSpPr>
            <p:cNvPr id="14" name="Ovale 13" descr="Petit cercle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noProof="1"/>
            </a:p>
          </p:txBody>
        </p:sp>
        <p:sp>
          <p:nvSpPr>
            <p:cNvPr id="15" name="Zone de texte 14" descr="Chiffre 1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fr-FR" noProof="1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1</a:t>
              </a:r>
            </a:p>
          </p:txBody>
        </p:sp>
      </p:grpSp>
      <p:grpSp>
        <p:nvGrpSpPr>
          <p:cNvPr id="18" name="Groupe 17" descr="Petit cercle contenant le chiffre 2 pour indiquer la deuxième étape"/>
          <p:cNvGrpSpPr/>
          <p:nvPr/>
        </p:nvGrpSpPr>
        <p:grpSpPr bwMode="blackWhite">
          <a:xfrm>
            <a:off x="534202" y="3019162"/>
            <a:ext cx="558179" cy="409838"/>
            <a:chOff x="6953426" y="711274"/>
            <a:chExt cx="558179" cy="409838"/>
          </a:xfrm>
        </p:grpSpPr>
        <p:sp>
          <p:nvSpPr>
            <p:cNvPr id="23" name="Ovale 22" descr="Petit cercle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noProof="1"/>
            </a:p>
          </p:txBody>
        </p:sp>
        <p:sp>
          <p:nvSpPr>
            <p:cNvPr id="24" name="Zone de texte 23" descr="Chiffre 2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fr-FR" noProof="1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2</a:t>
              </a:r>
            </a:p>
          </p:txBody>
        </p:sp>
      </p:grpSp>
      <p:grpSp>
        <p:nvGrpSpPr>
          <p:cNvPr id="26" name="Groupe 25" descr="Petit cercle contenant le chiffre 3 pour indiquer la troisième étape"/>
          <p:cNvGrpSpPr/>
          <p:nvPr/>
        </p:nvGrpSpPr>
        <p:grpSpPr bwMode="blackWhite">
          <a:xfrm>
            <a:off x="568698" y="5239536"/>
            <a:ext cx="558179" cy="409838"/>
            <a:chOff x="6953426" y="711274"/>
            <a:chExt cx="558179" cy="409838"/>
          </a:xfrm>
        </p:grpSpPr>
        <p:sp>
          <p:nvSpPr>
            <p:cNvPr id="27" name="Ovale 26" descr="Petit cercle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noProof="1"/>
            </a:p>
          </p:txBody>
        </p:sp>
        <p:sp>
          <p:nvSpPr>
            <p:cNvPr id="28" name="Zone de texte 27" descr="Chiffre 3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fr-FR" noProof="1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3</a:t>
              </a:r>
            </a:p>
          </p:txBody>
        </p:sp>
      </p:grpSp>
      <p:pic>
        <p:nvPicPr>
          <p:cNvPr id="31" name="Image 30" descr="Afficher l’image source">
            <a:extLst>
              <a:ext uri="{FF2B5EF4-FFF2-40B4-BE49-F238E27FC236}">
                <a16:creationId xmlns:a16="http://schemas.microsoft.com/office/drawing/2014/main" id="{32E0439D-EA1E-4011-9AEE-395D962D3094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2" t="50000" r="-443" b="36826"/>
          <a:stretch/>
        </p:blipFill>
        <p:spPr bwMode="auto">
          <a:xfrm>
            <a:off x="5480705" y="1356584"/>
            <a:ext cx="6080929" cy="29721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2" name="ZoneTexte 31">
            <a:extLst>
              <a:ext uri="{FF2B5EF4-FFF2-40B4-BE49-F238E27FC236}">
                <a16:creationId xmlns:a16="http://schemas.microsoft.com/office/drawing/2014/main" id="{DE3B164B-A1A1-475F-A30B-93BACDA06D94}"/>
              </a:ext>
            </a:extLst>
          </p:cNvPr>
          <p:cNvSpPr txBox="1"/>
          <p:nvPr/>
        </p:nvSpPr>
        <p:spPr>
          <a:xfrm>
            <a:off x="1161374" y="1360878"/>
            <a:ext cx="394871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/>
              <a:t>Il est encore temps de rencontrer la Conseillère en Orientation et de discuter avec le Professeur principal pour confirmer ou modifier les projets.</a:t>
            </a:r>
          </a:p>
          <a:p>
            <a:pPr algn="just"/>
            <a:endParaRPr lang="fr-FR" dirty="0"/>
          </a:p>
          <a:p>
            <a:pPr algn="just"/>
            <a:r>
              <a:rPr lang="fr-FR" dirty="0"/>
              <a:t>Avant le Conseil, les familles se reconnectent sur </a:t>
            </a:r>
          </a:p>
          <a:p>
            <a:pPr algn="just"/>
            <a:endParaRPr lang="fr-FR" dirty="0"/>
          </a:p>
          <a:p>
            <a:pPr algn="just"/>
            <a:endParaRPr lang="fr-FR" dirty="0"/>
          </a:p>
          <a:p>
            <a:pPr algn="just"/>
            <a:endParaRPr lang="fr-FR" dirty="0"/>
          </a:p>
          <a:p>
            <a:pPr algn="just"/>
            <a:r>
              <a:rPr lang="fr-FR" dirty="0"/>
              <a:t>et renseignent les </a:t>
            </a:r>
            <a:r>
              <a:rPr lang="fr-FR" b="1" dirty="0">
                <a:solidFill>
                  <a:schemeClr val="accent5"/>
                </a:solidFill>
              </a:rPr>
              <a:t>vœux définitifs </a:t>
            </a:r>
            <a:r>
              <a:rPr lang="fr-FR" dirty="0"/>
              <a:t>d’orientation</a:t>
            </a:r>
          </a:p>
          <a:p>
            <a:pPr algn="just"/>
            <a:endParaRPr lang="fr-FR" dirty="0"/>
          </a:p>
          <a:p>
            <a:pPr algn="just"/>
            <a:r>
              <a:rPr lang="fr-FR" dirty="0"/>
              <a:t>Le Conseil de classe fait alors une </a:t>
            </a:r>
            <a:r>
              <a:rPr lang="fr-FR" b="1" dirty="0"/>
              <a:t>proposition d’orientation</a:t>
            </a:r>
          </a:p>
        </p:txBody>
      </p:sp>
      <p:pic>
        <p:nvPicPr>
          <p:cNvPr id="33" name="Image 32" descr="https://college-louis-jouvet-st-agreve.web.ac-grenoble.fr/sites/default/files/styles/media_crop/public/media-images/2020-11/teleservices.png?itok=XpzM0hG2">
            <a:extLst>
              <a:ext uri="{FF2B5EF4-FFF2-40B4-BE49-F238E27FC236}">
                <a16:creationId xmlns:a16="http://schemas.microsoft.com/office/drawing/2014/main" id="{C7540987-ED37-49F9-8F66-515FB5A49C91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10" r="22632"/>
          <a:stretch/>
        </p:blipFill>
        <p:spPr bwMode="auto">
          <a:xfrm>
            <a:off x="1792104" y="3632047"/>
            <a:ext cx="2335530" cy="6191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F2ADEA9D-9CAB-4542-AAD8-3BEEF1E3C0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38426" y="226181"/>
            <a:ext cx="3010027" cy="915120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A6B34CF4-C7BB-4CD9-8539-4B8FE55DD1DA}"/>
              </a:ext>
            </a:extLst>
          </p:cNvPr>
          <p:cNvSpPr/>
          <p:nvPr/>
        </p:nvSpPr>
        <p:spPr>
          <a:xfrm>
            <a:off x="7081910" y="3404784"/>
            <a:ext cx="3713032" cy="8463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fr-FR" sz="1050" b="1" dirty="0">
                <a:solidFill>
                  <a:srgbClr val="000000"/>
                </a:solidFill>
                <a:effectLst/>
                <a:highlight>
                  <a:srgbClr val="C0C0C0"/>
                </a:highlight>
                <a:latin typeface="Arial" panose="020B0604020202020204" pitchFamily="34" charset="0"/>
                <a:ea typeface="Arial" panose="020B0604020202020204" pitchFamily="34" charset="0"/>
              </a:rPr>
              <a:t>Indiquez vos choix d’orientation définitifs</a:t>
            </a:r>
            <a:r>
              <a:rPr lang="fr-FR" sz="105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 : « seconde générale et technologique », « seconde professionnelle » et « 1</a:t>
            </a:r>
            <a:r>
              <a:rPr lang="fr-FR" sz="105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ère</a:t>
            </a:r>
            <a:r>
              <a:rPr lang="fr-FR" sz="105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année de CAP ».</a:t>
            </a:r>
            <a:endParaRPr lang="fr-FR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8336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5702">
        <p15:prstTrans prst="drape"/>
      </p:transition>
    </mc:Choice>
    <mc:Fallback xmlns="">
      <p:transition spd="slow" advTm="25702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21207" y="448056"/>
            <a:ext cx="9612694" cy="640080"/>
          </a:xfrm>
        </p:spPr>
        <p:txBody>
          <a:bodyPr rtlCol="0">
            <a:normAutofit/>
          </a:bodyPr>
          <a:lstStyle/>
          <a:p>
            <a:pPr rtl="0"/>
            <a:r>
              <a:rPr lang="fr-FR" b="1" noProof="1"/>
              <a:t>Etape n°5 | </a:t>
            </a:r>
            <a:r>
              <a:rPr lang="fr-FR" b="1" noProof="1">
                <a:solidFill>
                  <a:schemeClr val="accent5"/>
                </a:solidFill>
              </a:rPr>
              <a:t>Décision d’orientation</a:t>
            </a:r>
            <a:endParaRPr lang="fr-FR" b="1" noProof="1">
              <a:solidFill>
                <a:schemeClr val="accent5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13" name="Groupe 12" descr="Petit cercle contenant le chiffre 1 pour indiquer la première étape"/>
          <p:cNvGrpSpPr/>
          <p:nvPr/>
        </p:nvGrpSpPr>
        <p:grpSpPr bwMode="blackWhite">
          <a:xfrm>
            <a:off x="541908" y="1356584"/>
            <a:ext cx="558179" cy="409838"/>
            <a:chOff x="6953426" y="711274"/>
            <a:chExt cx="558179" cy="409838"/>
          </a:xfrm>
        </p:grpSpPr>
        <p:sp>
          <p:nvSpPr>
            <p:cNvPr id="14" name="Ovale 13" descr="Petit cercle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noProof="1"/>
            </a:p>
          </p:txBody>
        </p:sp>
        <p:sp>
          <p:nvSpPr>
            <p:cNvPr id="15" name="Zone de texte 14" descr="Chiffre 1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fr-FR" noProof="1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1</a:t>
              </a:r>
            </a:p>
          </p:txBody>
        </p:sp>
      </p:grpSp>
      <p:grpSp>
        <p:nvGrpSpPr>
          <p:cNvPr id="18" name="Groupe 17" descr="Petit cercle contenant le chiffre 2 pour indiquer la deuxième étape"/>
          <p:cNvGrpSpPr/>
          <p:nvPr/>
        </p:nvGrpSpPr>
        <p:grpSpPr bwMode="blackWhite">
          <a:xfrm>
            <a:off x="527821" y="3564446"/>
            <a:ext cx="558179" cy="409838"/>
            <a:chOff x="6953426" y="711274"/>
            <a:chExt cx="558179" cy="409838"/>
          </a:xfrm>
        </p:grpSpPr>
        <p:sp>
          <p:nvSpPr>
            <p:cNvPr id="23" name="Ovale 22" descr="Petit cercle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noProof="1"/>
            </a:p>
          </p:txBody>
        </p:sp>
        <p:sp>
          <p:nvSpPr>
            <p:cNvPr id="24" name="Zone de texte 23" descr="Chiffre 2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fr-FR" noProof="1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2</a:t>
              </a:r>
            </a:p>
          </p:txBody>
        </p:sp>
      </p:grpSp>
      <p:pic>
        <p:nvPicPr>
          <p:cNvPr id="31" name="Image 30" descr="Afficher l’image source">
            <a:extLst>
              <a:ext uri="{FF2B5EF4-FFF2-40B4-BE49-F238E27FC236}">
                <a16:creationId xmlns:a16="http://schemas.microsoft.com/office/drawing/2014/main" id="{32E0439D-EA1E-4011-9AEE-395D962D3094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2" t="50000" r="-443" b="31881"/>
          <a:stretch/>
        </p:blipFill>
        <p:spPr bwMode="auto">
          <a:xfrm>
            <a:off x="5480705" y="1356584"/>
            <a:ext cx="6080929" cy="40878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2" name="ZoneTexte 31">
            <a:extLst>
              <a:ext uri="{FF2B5EF4-FFF2-40B4-BE49-F238E27FC236}">
                <a16:creationId xmlns:a16="http://schemas.microsoft.com/office/drawing/2014/main" id="{DE3B164B-A1A1-475F-A30B-93BACDA06D94}"/>
              </a:ext>
            </a:extLst>
          </p:cNvPr>
          <p:cNvSpPr txBox="1"/>
          <p:nvPr/>
        </p:nvSpPr>
        <p:spPr>
          <a:xfrm>
            <a:off x="1161374" y="1360878"/>
            <a:ext cx="394871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/>
              <a:t>Après le Conseil, les familles se reconnectent sur </a:t>
            </a:r>
          </a:p>
          <a:p>
            <a:pPr algn="just"/>
            <a:endParaRPr lang="fr-FR" dirty="0"/>
          </a:p>
          <a:p>
            <a:pPr algn="just"/>
            <a:endParaRPr lang="fr-FR" dirty="0"/>
          </a:p>
          <a:p>
            <a:pPr algn="just"/>
            <a:endParaRPr lang="fr-FR" dirty="0"/>
          </a:p>
          <a:p>
            <a:pPr algn="just"/>
            <a:r>
              <a:rPr lang="fr-FR" dirty="0"/>
              <a:t>et prennent connaissance de la proposition du Conseil.</a:t>
            </a:r>
          </a:p>
          <a:p>
            <a:pPr algn="just"/>
            <a:endParaRPr lang="fr-FR" dirty="0"/>
          </a:p>
          <a:p>
            <a:pPr algn="just"/>
            <a:r>
              <a:rPr lang="fr-FR" dirty="0"/>
              <a:t>Si vous l’acceptez, cette proposition devient une </a:t>
            </a:r>
            <a:r>
              <a:rPr lang="fr-FR" b="1" dirty="0">
                <a:solidFill>
                  <a:schemeClr val="accent5"/>
                </a:solidFill>
              </a:rPr>
              <a:t>décision d’orientation</a:t>
            </a:r>
            <a:r>
              <a:rPr lang="fr-FR" dirty="0"/>
              <a:t>. Si vous la refusez, le chef d’établissement vous recevra pour un entretien.</a:t>
            </a:r>
          </a:p>
        </p:txBody>
      </p:sp>
      <p:pic>
        <p:nvPicPr>
          <p:cNvPr id="33" name="Image 32" descr="https://college-louis-jouvet-st-agreve.web.ac-grenoble.fr/sites/default/files/styles/media_crop/public/media-images/2020-11/teleservices.png?itok=XpzM0hG2">
            <a:extLst>
              <a:ext uri="{FF2B5EF4-FFF2-40B4-BE49-F238E27FC236}">
                <a16:creationId xmlns:a16="http://schemas.microsoft.com/office/drawing/2014/main" id="{C7540987-ED37-49F9-8F66-515FB5A49C91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10" r="22632"/>
          <a:stretch/>
        </p:blipFill>
        <p:spPr bwMode="auto">
          <a:xfrm>
            <a:off x="1967968" y="1971026"/>
            <a:ext cx="2335530" cy="6191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1B432AD8-757F-4DE0-8BD6-35EFA92AE7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00301" y="236814"/>
            <a:ext cx="3010027" cy="91512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9712227D-5F32-48D1-B9D1-83A2CD2E1BF0}"/>
              </a:ext>
            </a:extLst>
          </p:cNvPr>
          <p:cNvSpPr/>
          <p:nvPr/>
        </p:nvSpPr>
        <p:spPr>
          <a:xfrm>
            <a:off x="7033265" y="3400519"/>
            <a:ext cx="3713032" cy="9726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fr-FR" sz="1050" b="1" dirty="0">
                <a:solidFill>
                  <a:srgbClr val="000000"/>
                </a:solidFill>
                <a:effectLst/>
                <a:highlight>
                  <a:srgbClr val="C0C0C0"/>
                </a:highlight>
                <a:latin typeface="Arial" panose="020B0604020202020204" pitchFamily="34" charset="0"/>
                <a:ea typeface="Arial" panose="020B0604020202020204" pitchFamily="34" charset="0"/>
              </a:rPr>
              <a:t>Saisir sur les Téléservices les vœux provisoires d’orientation</a:t>
            </a:r>
            <a:r>
              <a:rPr lang="fr-FR" sz="105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 : classes de 1 à 3 « seconde générale et technologique », « seconde professionnelle » et « 1</a:t>
            </a:r>
            <a:r>
              <a:rPr lang="fr-FR" sz="105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ère</a:t>
            </a:r>
            <a:r>
              <a:rPr lang="fr-FR" sz="105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année de CAP ».</a:t>
            </a:r>
            <a:endParaRPr lang="fr-FR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6396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6256">
        <p15:prstTrans prst="drape"/>
      </p:transition>
    </mc:Choice>
    <mc:Fallback xmlns="">
      <p:transition spd="slow" advTm="16256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838200" y="554642"/>
            <a:ext cx="10515600" cy="1242512"/>
          </a:xfrm>
        </p:spPr>
        <p:txBody>
          <a:bodyPr rtlCol="0" anchor="ctr" anchorCtr="0">
            <a:normAutofit/>
          </a:bodyPr>
          <a:lstStyle/>
          <a:p>
            <a:pPr rtl="0"/>
            <a:r>
              <a:rPr lang="fr-FR" sz="4800" b="1" dirty="0">
                <a:solidFill>
                  <a:schemeClr val="bg1"/>
                </a:solidFill>
              </a:rPr>
              <a:t>PHASE 2 </a:t>
            </a:r>
            <a:r>
              <a:rPr lang="fr-FR" sz="4800" dirty="0">
                <a:solidFill>
                  <a:schemeClr val="bg1"/>
                </a:solidFill>
              </a:rPr>
              <a:t>| L’AFFECTATION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E8B8771-F369-472B-95F1-A565EE8B45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3390" y="4597167"/>
            <a:ext cx="4880410" cy="1483761"/>
          </a:xfrm>
          <a:prstGeom prst="rect">
            <a:avLst/>
          </a:prstGeom>
        </p:spPr>
      </p:pic>
      <p:sp>
        <p:nvSpPr>
          <p:cNvPr id="4" name="Sous-titre 2">
            <a:extLst>
              <a:ext uri="{FF2B5EF4-FFF2-40B4-BE49-F238E27FC236}">
                <a16:creationId xmlns:a16="http://schemas.microsoft.com/office/drawing/2014/main" id="{07915F65-0CBE-4184-93C8-5233FCFF6BB8}"/>
              </a:ext>
            </a:extLst>
          </p:cNvPr>
          <p:cNvSpPr txBox="1">
            <a:spLocks/>
          </p:cNvSpPr>
          <p:nvPr/>
        </p:nvSpPr>
        <p:spPr>
          <a:xfrm>
            <a:off x="4456423" y="1672273"/>
            <a:ext cx="6897377" cy="2511537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Tx/>
              <a:buNone/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574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14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718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2400" dirty="0">
                <a:solidFill>
                  <a:schemeClr val="bg1"/>
                </a:solidFill>
                <a:latin typeface="+mj-lt"/>
              </a:rPr>
              <a:t>C’est le </a:t>
            </a:r>
            <a:r>
              <a:rPr lang="fr-FR" sz="2400" b="1" dirty="0">
                <a:solidFill>
                  <a:schemeClr val="bg1"/>
                </a:solidFill>
                <a:latin typeface="+mj-lt"/>
              </a:rPr>
              <a:t>choix du LIEU </a:t>
            </a:r>
            <a:r>
              <a:rPr lang="fr-FR" sz="2400" dirty="0">
                <a:solidFill>
                  <a:schemeClr val="bg1"/>
                </a:solidFill>
                <a:latin typeface="+mj-lt"/>
              </a:rPr>
              <a:t>où votre enfant fera ses études 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fr-FR" sz="2400" dirty="0">
                <a:solidFill>
                  <a:schemeClr val="bg1"/>
                </a:solidFill>
                <a:latin typeface="+mj-lt"/>
              </a:rPr>
              <a:t>en </a:t>
            </a:r>
            <a:r>
              <a:rPr lang="fr-FR" sz="2400" b="1" dirty="0">
                <a:solidFill>
                  <a:schemeClr val="bg1"/>
                </a:solidFill>
                <a:latin typeface="+mj-lt"/>
              </a:rPr>
              <a:t>lycée général et technologique (LGT)</a:t>
            </a:r>
            <a:r>
              <a:rPr lang="fr-FR" sz="2400" dirty="0">
                <a:solidFill>
                  <a:schemeClr val="bg1"/>
                </a:solidFill>
                <a:latin typeface="+mj-lt"/>
              </a:rPr>
              <a:t> ou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fr-FR" sz="2400" b="1" dirty="0">
                <a:solidFill>
                  <a:schemeClr val="bg1"/>
                </a:solidFill>
                <a:latin typeface="+mj-lt"/>
              </a:rPr>
              <a:t>en lycée professionnel (LP) </a:t>
            </a:r>
            <a:r>
              <a:rPr lang="fr-FR" sz="2400" dirty="0">
                <a:solidFill>
                  <a:schemeClr val="bg1"/>
                </a:solidFill>
                <a:latin typeface="+mj-lt"/>
              </a:rPr>
              <a:t>ou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400" b="1" dirty="0">
                <a:solidFill>
                  <a:schemeClr val="bg1"/>
                </a:solidFill>
                <a:latin typeface="+mj-lt"/>
              </a:rPr>
              <a:t>en CFA (apprentissage en alternance)</a:t>
            </a:r>
          </a:p>
          <a:p>
            <a:pPr algn="just"/>
            <a:endParaRPr lang="fr-FR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0A82279-3F15-4B73-A938-49D2F7039D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4439" y="1797154"/>
            <a:ext cx="2956074" cy="41760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628374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10775">
        <p159:morph option="byObject"/>
      </p:transition>
    </mc:Choice>
    <mc:Fallback xmlns="">
      <p:transition spd="slow" advTm="10775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C73768E-166E-4247-8A86-522E7030F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464" y="365125"/>
            <a:ext cx="10810336" cy="1325563"/>
          </a:xfrm>
        </p:spPr>
        <p:txBody>
          <a:bodyPr>
            <a:normAutofit/>
          </a:bodyPr>
          <a:lstStyle/>
          <a:p>
            <a:r>
              <a:rPr lang="fr-FR" sz="2800" dirty="0">
                <a:solidFill>
                  <a:schemeClr val="bg2">
                    <a:lumMod val="25000"/>
                  </a:schemeClr>
                </a:solidFill>
              </a:rPr>
              <a:t>Les </a:t>
            </a:r>
            <a:r>
              <a:rPr lang="fr-FR" sz="2800" dirty="0"/>
              <a:t>baccalauréats</a:t>
            </a:r>
            <a:r>
              <a:rPr lang="fr-FR" sz="2800" dirty="0">
                <a:solidFill>
                  <a:schemeClr val="bg2">
                    <a:lumMod val="25000"/>
                  </a:schemeClr>
                </a:solidFill>
              </a:rPr>
              <a:t> généraux</a:t>
            </a:r>
          </a:p>
        </p:txBody>
      </p:sp>
      <p:pic>
        <p:nvPicPr>
          <p:cNvPr id="13" name="Espace réservé du contenu 12">
            <a:extLst>
              <a:ext uri="{FF2B5EF4-FFF2-40B4-BE49-F238E27FC236}">
                <a16:creationId xmlns:a16="http://schemas.microsoft.com/office/drawing/2014/main" id="{45CE06B4-23ED-402B-9D17-41CA515FD8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34243" y="1535413"/>
            <a:ext cx="6305908" cy="4351338"/>
          </a:xfrm>
        </p:spPr>
      </p:pic>
    </p:spTree>
    <p:extLst>
      <p:ext uri="{BB962C8B-B14F-4D97-AF65-F5344CB8AC3E}">
        <p14:creationId xmlns:p14="http://schemas.microsoft.com/office/powerpoint/2010/main" val="731580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838200" y="1164324"/>
            <a:ext cx="10515600" cy="2387600"/>
          </a:xfrm>
        </p:spPr>
        <p:txBody>
          <a:bodyPr rtlCol="0" anchor="ctr" anchorCtr="0">
            <a:normAutofit/>
          </a:bodyPr>
          <a:lstStyle/>
          <a:p>
            <a:pPr rtl="0"/>
            <a:r>
              <a:rPr lang="fr-FR" sz="4800" dirty="0">
                <a:solidFill>
                  <a:schemeClr val="bg1"/>
                </a:solidFill>
              </a:rPr>
              <a:t>Le Diplôme National du Brevet (DNB)</a:t>
            </a:r>
          </a:p>
        </p:txBody>
      </p:sp>
      <p:sp>
        <p:nvSpPr>
          <p:cNvPr id="3" name="Sous-titre 2"/>
          <p:cNvSpPr>
            <a:spLocks noGrp="1"/>
          </p:cNvSpPr>
          <p:nvPr>
            <p:ph type="subTitle" idx="4294967295"/>
          </p:nvPr>
        </p:nvSpPr>
        <p:spPr>
          <a:xfrm>
            <a:off x="0" y="2933700"/>
            <a:ext cx="9582150" cy="1136650"/>
          </a:xfrm>
        </p:spPr>
        <p:txBody>
          <a:bodyPr rtlCol="0">
            <a:normAutofit/>
          </a:bodyPr>
          <a:lstStyle/>
          <a:p>
            <a:pPr marL="0" indent="0" algn="just" rtl="0">
              <a:buNone/>
            </a:pPr>
            <a:r>
              <a:rPr lang="fr-FR" sz="2400" dirty="0">
                <a:solidFill>
                  <a:schemeClr val="bg1"/>
                </a:solidFill>
                <a:latin typeface="+mj-lt"/>
              </a:rPr>
              <a:t>       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E8B8771-F369-472B-95F1-A565EE8B45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3390" y="4597167"/>
            <a:ext cx="4880410" cy="1483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5110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10758">
        <p159:morph option="byObject"/>
      </p:transition>
    </mc:Choice>
    <mc:Fallback xmlns="">
      <p:transition spd="slow" advTm="10758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E3D51F8-CB22-45A9-9A08-6D6DC1875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Les baccalauréats technologiques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9C3F1C9D-D6D3-4461-896F-A08D6C31E9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0725" y="1389554"/>
            <a:ext cx="8730549" cy="5020390"/>
          </a:xfrm>
          <a:prstGeom prst="rect">
            <a:avLst/>
          </a:prstGeom>
        </p:spPr>
      </p:pic>
      <p:sp>
        <p:nvSpPr>
          <p:cNvPr id="5" name="Bouton d’action : retour ou précédent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1295E244-BD55-4F30-BD17-68744CEE089C}"/>
              </a:ext>
            </a:extLst>
          </p:cNvPr>
          <p:cNvSpPr/>
          <p:nvPr/>
        </p:nvSpPr>
        <p:spPr>
          <a:xfrm>
            <a:off x="11206716" y="5975498"/>
            <a:ext cx="691117" cy="637953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7347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5D9660-80EE-4A3C-BD2E-4C53133CE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</a:t>
            </a:r>
            <a:r>
              <a:rPr lang="fr-FR" b="1" dirty="0"/>
              <a:t>CAP </a:t>
            </a:r>
            <a:r>
              <a:rPr lang="fr-FR" dirty="0"/>
              <a:t>et </a:t>
            </a:r>
            <a:r>
              <a:rPr lang="fr-FR" b="1" dirty="0" err="1"/>
              <a:t>BAC</a:t>
            </a:r>
            <a:r>
              <a:rPr lang="fr-FR" dirty="0" err="1"/>
              <a:t>calauréats</a:t>
            </a:r>
            <a:r>
              <a:rPr lang="fr-FR" dirty="0"/>
              <a:t> professionnels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89B0B3F-83AE-46B7-9204-85F3143DAD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Les deux voies d’orientation post bac 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86053C4-1ACC-43BA-9B56-5CE33E38B7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fr-FR" dirty="0"/>
              <a:t>Après le Bac pro….</a:t>
            </a:r>
          </a:p>
        </p:txBody>
      </p:sp>
      <p:pic>
        <p:nvPicPr>
          <p:cNvPr id="7" name="Espace réservé du contenu 8">
            <a:extLst>
              <a:ext uri="{FF2B5EF4-FFF2-40B4-BE49-F238E27FC236}">
                <a16:creationId xmlns:a16="http://schemas.microsoft.com/office/drawing/2014/main" id="{051185C5-743F-411B-9CF0-18040282616A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1370287" y="2489620"/>
            <a:ext cx="3726611" cy="3726611"/>
          </a:xfrm>
        </p:spPr>
      </p:pic>
      <p:pic>
        <p:nvPicPr>
          <p:cNvPr id="13" name="Espace réservé du contenu 12">
            <a:extLst>
              <a:ext uri="{FF2B5EF4-FFF2-40B4-BE49-F238E27FC236}">
                <a16:creationId xmlns:a16="http://schemas.microsoft.com/office/drawing/2014/main" id="{E1AE120B-0D28-4478-BBC0-3968FE2D160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081024" y="2717321"/>
            <a:ext cx="4870085" cy="3536830"/>
          </a:xfrm>
        </p:spPr>
      </p:pic>
    </p:spTree>
    <p:extLst>
      <p:ext uri="{BB962C8B-B14F-4D97-AF65-F5344CB8AC3E}">
        <p14:creationId xmlns:p14="http://schemas.microsoft.com/office/powerpoint/2010/main" val="32149749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21207" y="448056"/>
            <a:ext cx="9612694" cy="640080"/>
          </a:xfrm>
        </p:spPr>
        <p:txBody>
          <a:bodyPr rtlCol="0">
            <a:normAutofit/>
          </a:bodyPr>
          <a:lstStyle/>
          <a:p>
            <a:pPr rtl="0"/>
            <a:r>
              <a:rPr lang="fr-FR" b="1" noProof="1"/>
              <a:t>Etape n°6 | Faire des vœux d’affectation</a:t>
            </a:r>
            <a:endParaRPr lang="fr-FR" b="1" noProof="1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13" name="Groupe 12" descr="Petit cercle contenant le chiffre 1 pour indiquer la première étape"/>
          <p:cNvGrpSpPr/>
          <p:nvPr/>
        </p:nvGrpSpPr>
        <p:grpSpPr bwMode="blackWhite">
          <a:xfrm>
            <a:off x="541908" y="1356584"/>
            <a:ext cx="558179" cy="409838"/>
            <a:chOff x="6953426" y="711274"/>
            <a:chExt cx="558179" cy="409838"/>
          </a:xfrm>
        </p:grpSpPr>
        <p:sp>
          <p:nvSpPr>
            <p:cNvPr id="14" name="Ovale 13" descr="Petit cercle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noProof="1"/>
            </a:p>
          </p:txBody>
        </p:sp>
        <p:sp>
          <p:nvSpPr>
            <p:cNvPr id="15" name="Zone de texte 14" descr="Chiffre 1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fr-FR" noProof="1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1</a:t>
              </a:r>
            </a:p>
          </p:txBody>
        </p:sp>
      </p:grpSp>
      <p:grpSp>
        <p:nvGrpSpPr>
          <p:cNvPr id="18" name="Groupe 17" descr="Petit cercle contenant le chiffre 2 pour indiquer la deuxième étape"/>
          <p:cNvGrpSpPr/>
          <p:nvPr/>
        </p:nvGrpSpPr>
        <p:grpSpPr bwMode="blackWhite">
          <a:xfrm>
            <a:off x="531674" y="3262955"/>
            <a:ext cx="558179" cy="409838"/>
            <a:chOff x="6953426" y="711274"/>
            <a:chExt cx="558179" cy="409838"/>
          </a:xfrm>
        </p:grpSpPr>
        <p:sp>
          <p:nvSpPr>
            <p:cNvPr id="23" name="Ovale 22" descr="Petit cercle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noProof="1"/>
            </a:p>
          </p:txBody>
        </p:sp>
        <p:sp>
          <p:nvSpPr>
            <p:cNvPr id="24" name="Zone de texte 23" descr="Chiffre 2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fr-FR" noProof="1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2</a:t>
              </a:r>
            </a:p>
          </p:txBody>
        </p:sp>
      </p:grpSp>
      <p:pic>
        <p:nvPicPr>
          <p:cNvPr id="31" name="Image 30" descr="Afficher l’image source">
            <a:extLst>
              <a:ext uri="{FF2B5EF4-FFF2-40B4-BE49-F238E27FC236}">
                <a16:creationId xmlns:a16="http://schemas.microsoft.com/office/drawing/2014/main" id="{32E0439D-EA1E-4011-9AEE-395D962D3094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" t="74366" r="627" b="151"/>
          <a:stretch/>
        </p:blipFill>
        <p:spPr bwMode="auto">
          <a:xfrm>
            <a:off x="5678607" y="1385139"/>
            <a:ext cx="5050912" cy="48311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2" name="ZoneTexte 31">
            <a:extLst>
              <a:ext uri="{FF2B5EF4-FFF2-40B4-BE49-F238E27FC236}">
                <a16:creationId xmlns:a16="http://schemas.microsoft.com/office/drawing/2014/main" id="{DE3B164B-A1A1-475F-A30B-93BACDA06D94}"/>
              </a:ext>
            </a:extLst>
          </p:cNvPr>
          <p:cNvSpPr txBox="1"/>
          <p:nvPr/>
        </p:nvSpPr>
        <p:spPr>
          <a:xfrm>
            <a:off x="1161374" y="1360878"/>
            <a:ext cx="3948718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/>
              <a:t>Les familles se reconnectent sur </a:t>
            </a:r>
          </a:p>
          <a:p>
            <a:pPr algn="just"/>
            <a:endParaRPr lang="fr-FR" dirty="0"/>
          </a:p>
          <a:p>
            <a:pPr algn="just"/>
            <a:endParaRPr lang="fr-FR" dirty="0"/>
          </a:p>
          <a:p>
            <a:pPr algn="just"/>
            <a:endParaRPr lang="fr-FR" dirty="0"/>
          </a:p>
          <a:p>
            <a:pPr algn="just"/>
            <a:r>
              <a:rPr lang="fr-FR" dirty="0"/>
              <a:t>et font </a:t>
            </a:r>
            <a:r>
              <a:rPr lang="fr-FR" b="1" dirty="0"/>
              <a:t>jusqu’à 10 vœux d’affectation</a:t>
            </a:r>
            <a:r>
              <a:rPr lang="fr-FR" dirty="0"/>
              <a:t>.</a:t>
            </a:r>
          </a:p>
          <a:p>
            <a:pPr algn="just"/>
            <a:endParaRPr lang="fr-FR" dirty="0"/>
          </a:p>
          <a:p>
            <a:pPr algn="just"/>
            <a:r>
              <a:rPr lang="fr-FR" dirty="0"/>
              <a:t>Le logiciel </a:t>
            </a:r>
            <a:r>
              <a:rPr lang="fr-FR" b="1" dirty="0" err="1"/>
              <a:t>Affelnet</a:t>
            </a:r>
            <a:r>
              <a:rPr lang="fr-FR" b="1" dirty="0"/>
              <a:t> classe les élèves </a:t>
            </a:r>
            <a:r>
              <a:rPr lang="fr-FR" dirty="0"/>
              <a:t>selon plusieurs critères (voir ci-contre).</a:t>
            </a:r>
          </a:p>
          <a:p>
            <a:pPr algn="just"/>
            <a:endParaRPr lang="fr-FR" dirty="0"/>
          </a:p>
          <a:p>
            <a:pPr algn="just"/>
            <a:endParaRPr lang="fr-FR" dirty="0"/>
          </a:p>
          <a:p>
            <a:pPr algn="just"/>
            <a:endParaRPr lang="fr-FR" dirty="0"/>
          </a:p>
          <a:p>
            <a:pPr algn="just"/>
            <a:endParaRPr lang="fr-FR" dirty="0"/>
          </a:p>
          <a:p>
            <a:pPr algn="just"/>
            <a:endParaRPr lang="fr-FR" sz="500" dirty="0"/>
          </a:p>
          <a:p>
            <a:pPr algn="just"/>
            <a:r>
              <a:rPr lang="fr-FR" b="1" dirty="0">
                <a:solidFill>
                  <a:srgbClr val="C00000"/>
                </a:solidFill>
              </a:rPr>
              <a:t>Vous devez alors aller inscrire votre enfant dans le lycée. Si vous n’y allez pas, sa place sera donnée à un autre élève !</a:t>
            </a:r>
          </a:p>
          <a:p>
            <a:pPr algn="just"/>
            <a:endParaRPr lang="fr-FR" dirty="0"/>
          </a:p>
        </p:txBody>
      </p:sp>
      <p:pic>
        <p:nvPicPr>
          <p:cNvPr id="33" name="Image 32" descr="https://college-louis-jouvet-st-agreve.web.ac-grenoble.fr/sites/default/files/styles/media_crop/public/media-images/2020-11/teleservices.png?itok=XpzM0hG2">
            <a:extLst>
              <a:ext uri="{FF2B5EF4-FFF2-40B4-BE49-F238E27FC236}">
                <a16:creationId xmlns:a16="http://schemas.microsoft.com/office/drawing/2014/main" id="{C7540987-ED37-49F9-8F66-515FB5A49C91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10" r="22632"/>
          <a:stretch/>
        </p:blipFill>
        <p:spPr bwMode="auto">
          <a:xfrm>
            <a:off x="1967968" y="1766422"/>
            <a:ext cx="2335530" cy="6191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1B432AD8-757F-4DE0-8BD6-35EFA92AE7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25873" y="257371"/>
            <a:ext cx="3010027" cy="915120"/>
          </a:xfrm>
          <a:prstGeom prst="rect">
            <a:avLst/>
          </a:prstGeom>
        </p:spPr>
      </p:pic>
      <p:grpSp>
        <p:nvGrpSpPr>
          <p:cNvPr id="17" name="Groupe 16" descr="Petit cercle contenant le chiffre 3 pour indiquer la troisième étape">
            <a:extLst>
              <a:ext uri="{FF2B5EF4-FFF2-40B4-BE49-F238E27FC236}">
                <a16:creationId xmlns:a16="http://schemas.microsoft.com/office/drawing/2014/main" id="{5BCBF2EF-7BF1-4961-A8DE-F69E014FE624}"/>
              </a:ext>
            </a:extLst>
          </p:cNvPr>
          <p:cNvGrpSpPr/>
          <p:nvPr/>
        </p:nvGrpSpPr>
        <p:grpSpPr bwMode="blackWhite">
          <a:xfrm>
            <a:off x="531674" y="4299844"/>
            <a:ext cx="558179" cy="409838"/>
            <a:chOff x="6953426" y="711274"/>
            <a:chExt cx="558179" cy="409838"/>
          </a:xfrm>
        </p:grpSpPr>
        <p:sp>
          <p:nvSpPr>
            <p:cNvPr id="19" name="Ovale 26" descr="Petit cercle">
              <a:extLst>
                <a:ext uri="{FF2B5EF4-FFF2-40B4-BE49-F238E27FC236}">
                  <a16:creationId xmlns:a16="http://schemas.microsoft.com/office/drawing/2014/main" id="{D99531C9-E0DF-42B4-BAEA-1C966842612E}"/>
                </a:ext>
              </a:extLst>
            </p:cNvPr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noProof="1"/>
            </a:p>
          </p:txBody>
        </p:sp>
        <p:sp>
          <p:nvSpPr>
            <p:cNvPr id="20" name="Zone de texte 27" descr="Chiffre 3">
              <a:extLst>
                <a:ext uri="{FF2B5EF4-FFF2-40B4-BE49-F238E27FC236}">
                  <a16:creationId xmlns:a16="http://schemas.microsoft.com/office/drawing/2014/main" id="{CC936F0E-C3F8-4B1B-8C23-2F11874E7A86}"/>
                </a:ext>
              </a:extLst>
            </p:cNvPr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fr-FR" noProof="1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3</a:t>
              </a:r>
            </a:p>
          </p:txBody>
        </p:sp>
      </p:grpSp>
      <p:pic>
        <p:nvPicPr>
          <p:cNvPr id="21" name="Image 20" descr="Afficher l’image source">
            <a:extLst>
              <a:ext uri="{FF2B5EF4-FFF2-40B4-BE49-F238E27FC236}">
                <a16:creationId xmlns:a16="http://schemas.microsoft.com/office/drawing/2014/main" id="{DD142A84-3E13-489F-ABF3-3E377253C1C7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4" t="68171" r="9150" b="27002"/>
          <a:stretch/>
        </p:blipFill>
        <p:spPr bwMode="auto">
          <a:xfrm>
            <a:off x="1083473" y="4316134"/>
            <a:ext cx="4216126" cy="9151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25" name="Groupe 24" descr="Petit cercle contenant le chiffre 3 pour indiquer la troisième étape">
            <a:extLst>
              <a:ext uri="{FF2B5EF4-FFF2-40B4-BE49-F238E27FC236}">
                <a16:creationId xmlns:a16="http://schemas.microsoft.com/office/drawing/2014/main" id="{5DEC619E-3174-48ED-B237-276576BDC528}"/>
              </a:ext>
            </a:extLst>
          </p:cNvPr>
          <p:cNvGrpSpPr/>
          <p:nvPr/>
        </p:nvGrpSpPr>
        <p:grpSpPr bwMode="blackWhite">
          <a:xfrm>
            <a:off x="531674" y="5252920"/>
            <a:ext cx="558179" cy="409838"/>
            <a:chOff x="6953003" y="711274"/>
            <a:chExt cx="558179" cy="409838"/>
          </a:xfrm>
        </p:grpSpPr>
        <p:sp>
          <p:nvSpPr>
            <p:cNvPr id="26" name="Ovale 26" descr="Petit cercle">
              <a:extLst>
                <a:ext uri="{FF2B5EF4-FFF2-40B4-BE49-F238E27FC236}">
                  <a16:creationId xmlns:a16="http://schemas.microsoft.com/office/drawing/2014/main" id="{476273AC-7ACE-41C9-A20D-25BA3AD92B43}"/>
                </a:ext>
              </a:extLst>
            </p:cNvPr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fr-FR" noProof="1"/>
            </a:p>
          </p:txBody>
        </p:sp>
        <p:sp>
          <p:nvSpPr>
            <p:cNvPr id="27" name="Zone de texte 27" descr="Chiffre 3">
              <a:extLst>
                <a:ext uri="{FF2B5EF4-FFF2-40B4-BE49-F238E27FC236}">
                  <a16:creationId xmlns:a16="http://schemas.microsoft.com/office/drawing/2014/main" id="{9912B2E4-71D1-487A-A994-A7F19D30617A}"/>
                </a:ext>
              </a:extLst>
            </p:cNvPr>
            <p:cNvSpPr txBox="1">
              <a:spLocks noChangeAspect="1"/>
            </p:cNvSpPr>
            <p:nvPr/>
          </p:nvSpPr>
          <p:spPr bwMode="blackWhite">
            <a:xfrm>
              <a:off x="6953003" y="735490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fr-FR" noProof="1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4</a:t>
              </a: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9F8545FD-5D9A-4A69-87E5-C7252EAB2D5E}"/>
              </a:ext>
            </a:extLst>
          </p:cNvPr>
          <p:cNvSpPr/>
          <p:nvPr/>
        </p:nvSpPr>
        <p:spPr>
          <a:xfrm>
            <a:off x="6266576" y="2600587"/>
            <a:ext cx="3867325" cy="3607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Bouton d’action : obtenir des informations 3">
            <a:hlinkClick r:id="rId6" action="ppaction://hlinksldjump" highlightClick="1"/>
            <a:extLst>
              <a:ext uri="{FF2B5EF4-FFF2-40B4-BE49-F238E27FC236}">
                <a16:creationId xmlns:a16="http://schemas.microsoft.com/office/drawing/2014/main" id="{7245E303-0BF4-4C34-86B5-6583FACC4930}"/>
              </a:ext>
            </a:extLst>
          </p:cNvPr>
          <p:cNvSpPr/>
          <p:nvPr/>
        </p:nvSpPr>
        <p:spPr>
          <a:xfrm>
            <a:off x="11079126" y="3429000"/>
            <a:ext cx="691116" cy="696433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59304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5639">
        <p15:prstTrans prst="drape"/>
      </p:transition>
    </mc:Choice>
    <mc:Fallback xmlns="">
      <p:transition spd="slow" advTm="35639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F8885BD-2145-407D-AB15-223AB12C5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tx2"/>
                </a:solidFill>
              </a:rPr>
              <a:t>Question de sectorisation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B6DC0E0-4D65-42EB-B5CA-6084B3B59B4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39495" y="1435607"/>
            <a:ext cx="11198849" cy="483760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fr-FR" sz="1800" dirty="0">
                <a:solidFill>
                  <a:srgbClr val="00B050"/>
                </a:solidFill>
              </a:rPr>
              <a:t>Sous statut scolaire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800" dirty="0"/>
              <a:t>Lycées généraux et technologiques </a:t>
            </a:r>
            <a:r>
              <a:rPr lang="fr-FR" sz="1800" b="1" dirty="0">
                <a:solidFill>
                  <a:srgbClr val="FF0000"/>
                </a:solidFill>
              </a:rPr>
              <a:t>publics</a:t>
            </a:r>
            <a:r>
              <a:rPr lang="fr-FR" sz="1800" dirty="0"/>
              <a:t> (Seconde générale et technologique) </a:t>
            </a:r>
            <a:r>
              <a:rPr lang="fr-FR" sz="1800" dirty="0">
                <a:sym typeface="Wingdings" panose="05000000000000000000" pitchFamily="2" charset="2"/>
              </a:rPr>
              <a:t> </a:t>
            </a:r>
            <a:r>
              <a:rPr lang="fr-FR" sz="1800" b="1" dirty="0">
                <a:sym typeface="Wingdings" panose="05000000000000000000" pitchFamily="2" charset="2"/>
              </a:rPr>
              <a:t>2 lycées de secteur </a:t>
            </a:r>
            <a:r>
              <a:rPr lang="fr-FR" sz="1800" dirty="0">
                <a:sym typeface="Wingdings" panose="05000000000000000000" pitchFamily="2" charset="2"/>
              </a:rPr>
              <a:t>:</a:t>
            </a:r>
          </a:p>
          <a:p>
            <a:pPr marL="971550" lvl="2" indent="-285750">
              <a:buFont typeface="Wingdings" panose="05000000000000000000" pitchFamily="2" charset="2"/>
              <a:buChar char="ü"/>
            </a:pPr>
            <a:r>
              <a:rPr lang="fr-FR" sz="1800" b="1" dirty="0">
                <a:sym typeface="Wingdings" panose="05000000000000000000" pitchFamily="2" charset="2"/>
              </a:rPr>
              <a:t>Lycée du Cheylard</a:t>
            </a:r>
          </a:p>
          <a:p>
            <a:pPr marL="971550" lvl="2" indent="-285750">
              <a:buFont typeface="Wingdings" panose="05000000000000000000" pitchFamily="2" charset="2"/>
              <a:buChar char="ü"/>
            </a:pPr>
            <a:r>
              <a:rPr lang="fr-FR" sz="1800" b="1" dirty="0">
                <a:sym typeface="Wingdings" panose="05000000000000000000" pitchFamily="2" charset="2"/>
              </a:rPr>
              <a:t>Lycée Boissy d’Angla, à Annonay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800" dirty="0">
                <a:sym typeface="Wingdings" panose="05000000000000000000" pitchFamily="2" charset="2"/>
              </a:rPr>
              <a:t>Lycées professionnels </a:t>
            </a:r>
            <a:r>
              <a:rPr lang="fr-FR" sz="1800" b="1" dirty="0">
                <a:solidFill>
                  <a:srgbClr val="FF0000"/>
                </a:solidFill>
                <a:sym typeface="Wingdings" panose="05000000000000000000" pitchFamily="2" charset="2"/>
              </a:rPr>
              <a:t>publics</a:t>
            </a:r>
            <a:r>
              <a:rPr lang="fr-FR" sz="1800" dirty="0">
                <a:sym typeface="Wingdings" panose="05000000000000000000" pitchFamily="2" charset="2"/>
              </a:rPr>
              <a:t> (Seconde professionnelle et CAP)  </a:t>
            </a:r>
            <a:r>
              <a:rPr lang="fr-FR" sz="1800" b="1" u="sng" dirty="0">
                <a:sym typeface="Wingdings" panose="05000000000000000000" pitchFamily="2" charset="2"/>
              </a:rPr>
              <a:t>pas de sectorisation </a:t>
            </a:r>
            <a:r>
              <a:rPr lang="fr-FR" sz="1800" dirty="0">
                <a:sym typeface="Wingdings" panose="05000000000000000000" pitchFamily="2" charset="2"/>
              </a:rPr>
              <a:t>: </a:t>
            </a:r>
            <a:r>
              <a:rPr lang="fr-FR" sz="1800" dirty="0">
                <a:solidFill>
                  <a:srgbClr val="FF0000"/>
                </a:solidFill>
                <a:sym typeface="Wingdings" panose="05000000000000000000" pitchFamily="2" charset="2"/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résultats des élèves</a:t>
            </a:r>
            <a:endParaRPr lang="fr-FR" sz="18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800" dirty="0">
                <a:sym typeface="Wingdings" panose="05000000000000000000" pitchFamily="2" charset="2"/>
              </a:rPr>
              <a:t>Lycées généraux et technologiques et professionnels </a:t>
            </a:r>
            <a:r>
              <a:rPr lang="fr-FR" sz="1800" b="1" dirty="0">
                <a:solidFill>
                  <a:schemeClr val="accent4"/>
                </a:solidFill>
                <a:sym typeface="Wingdings" panose="05000000000000000000" pitchFamily="2" charset="2"/>
              </a:rPr>
              <a:t>privés</a:t>
            </a:r>
            <a:r>
              <a:rPr lang="fr-FR" sz="1800" b="1" dirty="0">
                <a:sym typeface="Wingdings" panose="05000000000000000000" pitchFamily="2" charset="2"/>
              </a:rPr>
              <a:t> </a:t>
            </a:r>
            <a:r>
              <a:rPr lang="fr-FR" sz="1800" dirty="0">
                <a:sym typeface="Wingdings" panose="05000000000000000000" pitchFamily="2" charset="2"/>
              </a:rPr>
              <a:t> l’établissement choisit ses élèves</a:t>
            </a:r>
            <a:r>
              <a:rPr lang="fr-FR" sz="18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800" dirty="0"/>
          </a:p>
          <a:p>
            <a:pPr marL="0" indent="0">
              <a:buNone/>
            </a:pPr>
            <a:endParaRPr lang="fr-FR" sz="1800" dirty="0"/>
          </a:p>
          <a:p>
            <a:pPr>
              <a:buFont typeface="Wingdings" panose="05000000000000000000" pitchFamily="2" charset="2"/>
              <a:buChar char="Ø"/>
            </a:pPr>
            <a:r>
              <a:rPr lang="fr-FR" sz="1800" dirty="0">
                <a:solidFill>
                  <a:srgbClr val="00B050"/>
                </a:solidFill>
              </a:rPr>
              <a:t>Apprentissage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800" dirty="0"/>
              <a:t>Il faut </a:t>
            </a:r>
            <a:r>
              <a:rPr lang="fr-FR" sz="1800" b="1" dirty="0"/>
              <a:t>trouver un patron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800" b="1" dirty="0"/>
              <a:t>S’inscrire alors dans un CFA </a:t>
            </a:r>
            <a:r>
              <a:rPr lang="fr-FR" sz="1800" dirty="0"/>
              <a:t>(public ou privé) </a:t>
            </a:r>
            <a:r>
              <a:rPr lang="fr-FR" sz="1800" dirty="0">
                <a:sym typeface="Wingdings" panose="05000000000000000000" pitchFamily="2" charset="2"/>
              </a:rPr>
              <a:t> c’est le CFA qui choisit ses élèves</a:t>
            </a:r>
            <a:endParaRPr lang="fr-FR" sz="1800" dirty="0"/>
          </a:p>
          <a:p>
            <a:endParaRPr lang="fr-FR" sz="1800" dirty="0"/>
          </a:p>
        </p:txBody>
      </p:sp>
      <p:sp>
        <p:nvSpPr>
          <p:cNvPr id="4" name="Bouton d’action : retour ou précédent 3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A5661E3A-F248-4C51-A4B7-3FD8EC7B1C7D}"/>
              </a:ext>
            </a:extLst>
          </p:cNvPr>
          <p:cNvSpPr/>
          <p:nvPr/>
        </p:nvSpPr>
        <p:spPr>
          <a:xfrm>
            <a:off x="11142921" y="5844293"/>
            <a:ext cx="701749" cy="645181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2339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 9"/>
          <p:cNvSpPr>
            <a:spLocks noGrp="1"/>
          </p:cNvSpPr>
          <p:nvPr>
            <p:ph type="title"/>
          </p:nvPr>
        </p:nvSpPr>
        <p:spPr>
          <a:xfrm>
            <a:off x="512819" y="1348110"/>
            <a:ext cx="5904759" cy="640080"/>
          </a:xfrm>
        </p:spPr>
        <p:txBody>
          <a:bodyPr rtlCol="0">
            <a:noAutofit/>
          </a:bodyPr>
          <a:lstStyle/>
          <a:p>
            <a:pPr algn="ctr" rtl="0"/>
            <a:r>
              <a:rPr lang="fr-FR" sz="5400" dirty="0">
                <a:latin typeface="Segoe UI Light" panose="020B0502040204020203" pitchFamily="34" charset="0"/>
                <a:cs typeface="Segoe UI Light" panose="020B0502040204020203" pitchFamily="34" charset="0"/>
              </a:rPr>
              <a:t>Des questions  ?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749185-1C96-423A-9450-06CBF1F74448}"/>
              </a:ext>
            </a:extLst>
          </p:cNvPr>
          <p:cNvSpPr txBox="1"/>
          <p:nvPr/>
        </p:nvSpPr>
        <p:spPr>
          <a:xfrm>
            <a:off x="1797936" y="3382816"/>
            <a:ext cx="85961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>
                <a:latin typeface="+mj-lt"/>
              </a:rPr>
              <a:t>Contactez le Professeur principal de votre enfant et consultez le site </a:t>
            </a:r>
            <a:r>
              <a:rPr lang="fr-FR" sz="4000" b="1" dirty="0">
                <a:latin typeface="+mj-lt"/>
                <a:hlinkClick r:id="rId3"/>
              </a:rPr>
              <a:t>www.onisep.fr</a:t>
            </a:r>
            <a:r>
              <a:rPr lang="fr-FR" sz="4000" b="1" dirty="0">
                <a:latin typeface="+mj-lt"/>
              </a:rPr>
              <a:t> 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2AAE2328-0087-4C70-9409-29A7C287AE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6731" y="475359"/>
            <a:ext cx="4976027" cy="1512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0258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471">
        <p15:prstTrans prst="wind"/>
      </p:transition>
    </mc:Choice>
    <mc:Fallback xmlns="">
      <p:transition spd="slow" advTm="10471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97CE8A6-5F1A-4EA3-B0B5-F23B19FAC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5712" y="525530"/>
            <a:ext cx="6877119" cy="640080"/>
          </a:xfrm>
        </p:spPr>
        <p:txBody>
          <a:bodyPr>
            <a:normAutofit/>
          </a:bodyPr>
          <a:lstStyle/>
          <a:p>
            <a:r>
              <a:rPr lang="fr-FR" dirty="0"/>
              <a:t>Le </a:t>
            </a:r>
            <a:r>
              <a:rPr lang="fr-FR" b="1" dirty="0"/>
              <a:t>D</a:t>
            </a:r>
            <a:r>
              <a:rPr lang="fr-FR" dirty="0"/>
              <a:t>iplôme </a:t>
            </a:r>
            <a:r>
              <a:rPr lang="fr-FR" b="1" dirty="0"/>
              <a:t>N</a:t>
            </a:r>
            <a:r>
              <a:rPr lang="fr-FR" dirty="0"/>
              <a:t>ational du </a:t>
            </a:r>
            <a:r>
              <a:rPr lang="fr-FR" b="1" dirty="0"/>
              <a:t>B</a:t>
            </a:r>
            <a:r>
              <a:rPr lang="fr-FR" dirty="0"/>
              <a:t>revet (DNB)</a:t>
            </a:r>
          </a:p>
        </p:txBody>
      </p:sp>
      <p:pic>
        <p:nvPicPr>
          <p:cNvPr id="2050" name="Picture 2" descr="En 3e, le diplôme national du brevet">
            <a:extLst>
              <a:ext uri="{FF2B5EF4-FFF2-40B4-BE49-F238E27FC236}">
                <a16:creationId xmlns:a16="http://schemas.microsoft.com/office/drawing/2014/main" id="{F2751F9A-104F-4D8E-9A2A-1B55A7B1F09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22" b="69612"/>
          <a:stretch/>
        </p:blipFill>
        <p:spPr bwMode="auto">
          <a:xfrm>
            <a:off x="242468" y="1823340"/>
            <a:ext cx="4637876" cy="3944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En 3e, le diplôme national du brevet">
            <a:extLst>
              <a:ext uri="{FF2B5EF4-FFF2-40B4-BE49-F238E27FC236}">
                <a16:creationId xmlns:a16="http://schemas.microsoft.com/office/drawing/2014/main" id="{A5043D97-9846-46CA-8901-789E9BBF7A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66" b="34822"/>
          <a:stretch/>
        </p:blipFill>
        <p:spPr bwMode="auto">
          <a:xfrm>
            <a:off x="5061411" y="1275906"/>
            <a:ext cx="3580880" cy="5294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Bouton d’action : obtenir des informations 5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6201C8CD-EC46-4E9B-B254-6BA54151BB86}"/>
              </a:ext>
            </a:extLst>
          </p:cNvPr>
          <p:cNvSpPr/>
          <p:nvPr/>
        </p:nvSpPr>
        <p:spPr>
          <a:xfrm>
            <a:off x="2263694" y="5878316"/>
            <a:ext cx="595423" cy="531628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Picture 2" descr="En 3e, le diplôme national du brevet">
            <a:extLst>
              <a:ext uri="{FF2B5EF4-FFF2-40B4-BE49-F238E27FC236}">
                <a16:creationId xmlns:a16="http://schemas.microsoft.com/office/drawing/2014/main" id="{94721231-1AB2-4F05-BDA2-A9003C41431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7" t="65595" r="-1927" b="24735"/>
          <a:stretch/>
        </p:blipFill>
        <p:spPr bwMode="auto">
          <a:xfrm>
            <a:off x="8823359" y="3136320"/>
            <a:ext cx="3127636" cy="1318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48328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7E8601-9040-4915-A963-FFEAFB8B4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5 domaines du Socle commun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689F91E-30AC-4E5A-980A-8446EA00AB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207" y="1397361"/>
            <a:ext cx="11254860" cy="4099672"/>
          </a:xfrm>
          <a:prstGeom prst="rect">
            <a:avLst/>
          </a:prstGeom>
        </p:spPr>
      </p:pic>
      <p:sp>
        <p:nvSpPr>
          <p:cNvPr id="5" name="Bouton d’action : retour ou précédent 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B9793622-CC00-46DA-973D-6876ADEAE770}"/>
              </a:ext>
            </a:extLst>
          </p:cNvPr>
          <p:cNvSpPr/>
          <p:nvPr/>
        </p:nvSpPr>
        <p:spPr>
          <a:xfrm>
            <a:off x="11206716" y="5975498"/>
            <a:ext cx="691117" cy="637953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4930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F1CE311-E565-468F-A711-68B60D6EC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218" y="252983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z="2800" dirty="0">
                <a:solidFill>
                  <a:schemeClr val="bg2">
                    <a:lumMod val="25000"/>
                  </a:schemeClr>
                </a:solidFill>
              </a:rPr>
              <a:t>   L’inscription au DNB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7C031E2-7AF7-426B-B557-4C282F52B3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fr-FR" dirty="0">
                <a:solidFill>
                  <a:schemeClr val="tx2"/>
                </a:solidFill>
              </a:rPr>
              <a:t>Le secrétariat inscrit tous les élèves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dirty="0">
                <a:solidFill>
                  <a:schemeClr val="tx2"/>
                </a:solidFill>
              </a:rPr>
              <a:t>Les parents </a:t>
            </a:r>
            <a:r>
              <a:rPr lang="fr-FR" b="1" dirty="0">
                <a:solidFill>
                  <a:schemeClr val="tx2"/>
                </a:solidFill>
              </a:rPr>
              <a:t>doivent signer la confirmation d’inscription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dirty="0">
                <a:solidFill>
                  <a:srgbClr val="FF0000"/>
                </a:solidFill>
              </a:rPr>
              <a:t>Vérifier que la CNI est </a:t>
            </a:r>
            <a:r>
              <a:rPr lang="fr-FR" u="sng" dirty="0">
                <a:solidFill>
                  <a:srgbClr val="FF0000"/>
                </a:solidFill>
              </a:rPr>
              <a:t>valide</a:t>
            </a:r>
            <a:r>
              <a:rPr lang="fr-FR" dirty="0">
                <a:solidFill>
                  <a:srgbClr val="FF0000"/>
                </a:solidFill>
              </a:rPr>
              <a:t>, à défaut commencer les démarches </a:t>
            </a:r>
            <a:r>
              <a:rPr lang="fr-FR" dirty="0" err="1">
                <a:solidFill>
                  <a:srgbClr val="FF0000"/>
                </a:solidFill>
              </a:rPr>
              <a:t>enMairie</a:t>
            </a:r>
            <a:endParaRPr lang="fr-FR" dirty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fr-FR" b="1" dirty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fr-FR" dirty="0">
                <a:solidFill>
                  <a:schemeClr val="tx2"/>
                </a:solidFill>
              </a:rPr>
              <a:t>Les </a:t>
            </a:r>
            <a:r>
              <a:rPr lang="fr-FR" dirty="0">
                <a:solidFill>
                  <a:srgbClr val="FF0000"/>
                </a:solidFill>
              </a:rPr>
              <a:t>demandes d’aménagement </a:t>
            </a:r>
            <a:r>
              <a:rPr lang="fr-FR" dirty="0">
                <a:solidFill>
                  <a:schemeClr val="tx2"/>
                </a:solidFill>
              </a:rPr>
              <a:t>aux examens :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dirty="0">
                <a:solidFill>
                  <a:schemeClr val="tx2"/>
                </a:solidFill>
              </a:rPr>
              <a:t>Se rapprocher de la Professeur Principale pour </a:t>
            </a:r>
            <a:r>
              <a:rPr lang="fr-FR" b="1" dirty="0">
                <a:solidFill>
                  <a:schemeClr val="tx2"/>
                </a:solidFill>
              </a:rPr>
              <a:t>identifier les aménagements</a:t>
            </a:r>
          </a:p>
          <a:p>
            <a:pPr>
              <a:buFont typeface="Wingdings" panose="05000000000000000000" pitchFamily="2" charset="2"/>
              <a:buChar char="v"/>
            </a:pPr>
            <a:endParaRPr lang="fr-FR" dirty="0">
              <a:solidFill>
                <a:schemeClr val="tx2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fr-FR" dirty="0">
                <a:solidFill>
                  <a:srgbClr val="FF0000"/>
                </a:solidFill>
              </a:rPr>
              <a:t>Procédure </a:t>
            </a:r>
            <a:r>
              <a:rPr lang="fr-FR" u="sng" dirty="0">
                <a:solidFill>
                  <a:srgbClr val="FF0000"/>
                </a:solidFill>
              </a:rPr>
              <a:t>simplifiée</a:t>
            </a:r>
            <a:r>
              <a:rPr lang="fr-FR" dirty="0">
                <a:solidFill>
                  <a:srgbClr val="FF0000"/>
                </a:solidFill>
              </a:rPr>
              <a:t> en lien avec le PAP </a:t>
            </a:r>
            <a:r>
              <a:rPr lang="fr-FR" u="sng" dirty="0">
                <a:solidFill>
                  <a:srgbClr val="FF0000"/>
                </a:solidFill>
              </a:rPr>
              <a:t>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dirty="0">
                <a:solidFill>
                  <a:srgbClr val="FF0000"/>
                </a:solidFill>
              </a:rPr>
              <a:t>Procédure </a:t>
            </a:r>
            <a:r>
              <a:rPr lang="fr-FR" u="sng" dirty="0">
                <a:solidFill>
                  <a:srgbClr val="FF0000"/>
                </a:solidFill>
              </a:rPr>
              <a:t>complète</a:t>
            </a:r>
            <a:r>
              <a:rPr lang="fr-FR" dirty="0">
                <a:solidFill>
                  <a:srgbClr val="FF0000"/>
                </a:solidFill>
              </a:rPr>
              <a:t>      fournir les bilans - certificats 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dirty="0">
                <a:solidFill>
                  <a:schemeClr val="tx2"/>
                </a:solidFill>
              </a:rPr>
              <a:t>Prendre RDV avec la Principale pour renseigner les aménagements en ligne en décembre-janvier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5335AD74-12F6-4976-AB0B-DF56F40790E0}"/>
              </a:ext>
            </a:extLst>
          </p:cNvPr>
          <p:cNvCxnSpPr/>
          <p:nvPr/>
        </p:nvCxnSpPr>
        <p:spPr>
          <a:xfrm>
            <a:off x="4261449" y="5132717"/>
            <a:ext cx="25016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3425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003BBD-3F1B-4634-BB99-1EAA33818A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Des certifications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3CD6E8F-2BF9-457A-81B3-074F223D36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4256" y="5071216"/>
            <a:ext cx="4808148" cy="1317748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818FF63E-8CBF-4431-8623-D2E5D1F2AE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669875"/>
            <a:ext cx="4787096" cy="1808677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6F9F829F-7D0C-4EF3-A2BB-842B88C5FD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2422" y="1680800"/>
            <a:ext cx="4096494" cy="2301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4712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ABDDF3-AC45-43C4-BD0F-86BC81E96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Des entraînements spécifiques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29AFD9C-6DC6-4527-8DE9-C8A2590B371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39496" y="1435608"/>
            <a:ext cx="11124420" cy="3977640"/>
          </a:xfrm>
        </p:spPr>
        <p:txBody>
          <a:bodyPr>
            <a:normAutofit/>
          </a:bodyPr>
          <a:lstStyle/>
          <a:p>
            <a:pPr marL="808038" indent="-446088">
              <a:buFont typeface="Wingdings" panose="05000000000000000000" pitchFamily="2" charset="2"/>
              <a:buChar char="v"/>
            </a:pPr>
            <a:r>
              <a:rPr lang="fr-FR" sz="2400" b="1" dirty="0">
                <a:solidFill>
                  <a:schemeClr val="tx2"/>
                </a:solidFill>
              </a:rPr>
              <a:t>Examen du DNB</a:t>
            </a:r>
          </a:p>
          <a:p>
            <a:pPr marL="1265238" lvl="1" indent="-446088">
              <a:buFont typeface="Wingdings" panose="05000000000000000000" pitchFamily="2" charset="2"/>
              <a:buChar char="Ø"/>
            </a:pPr>
            <a:r>
              <a:rPr lang="fr-FR" sz="2400" dirty="0">
                <a:solidFill>
                  <a:schemeClr val="tx2"/>
                </a:solidFill>
              </a:rPr>
              <a:t>Deux </a:t>
            </a:r>
            <a:r>
              <a:rPr lang="fr-FR" sz="2400" b="1" dirty="0">
                <a:solidFill>
                  <a:schemeClr val="tx2"/>
                </a:solidFill>
              </a:rPr>
              <a:t>brevets blancs </a:t>
            </a:r>
            <a:r>
              <a:rPr lang="fr-FR" sz="2400" dirty="0">
                <a:solidFill>
                  <a:schemeClr val="tx2"/>
                </a:solidFill>
              </a:rPr>
              <a:t>(janvier et avril)</a:t>
            </a:r>
          </a:p>
          <a:p>
            <a:pPr marL="1265238" lvl="1" indent="-446088">
              <a:buFont typeface="Wingdings" panose="05000000000000000000" pitchFamily="2" charset="2"/>
              <a:buChar char="Ø"/>
            </a:pPr>
            <a:r>
              <a:rPr lang="fr-FR" sz="2400" dirty="0">
                <a:solidFill>
                  <a:schemeClr val="tx2"/>
                </a:solidFill>
              </a:rPr>
              <a:t>Deux journées de </a:t>
            </a:r>
            <a:r>
              <a:rPr lang="fr-FR" sz="2400" b="1" dirty="0">
                <a:solidFill>
                  <a:schemeClr val="tx2"/>
                </a:solidFill>
              </a:rPr>
              <a:t>révision</a:t>
            </a:r>
            <a:r>
              <a:rPr lang="fr-FR" sz="2400" dirty="0">
                <a:solidFill>
                  <a:schemeClr val="tx2"/>
                </a:solidFill>
              </a:rPr>
              <a:t> (fin juin)</a:t>
            </a:r>
          </a:p>
          <a:p>
            <a:pPr marL="704850" indent="-342900">
              <a:buFont typeface="Wingdings" panose="05000000000000000000" pitchFamily="2" charset="2"/>
              <a:buChar char="v"/>
            </a:pPr>
            <a:r>
              <a:rPr lang="fr-FR" sz="2400" dirty="0">
                <a:solidFill>
                  <a:schemeClr val="tx2"/>
                </a:solidFill>
              </a:rPr>
              <a:t>Test de positionnement </a:t>
            </a:r>
            <a:r>
              <a:rPr lang="fr-FR" sz="2400" b="1" dirty="0">
                <a:solidFill>
                  <a:schemeClr val="tx2"/>
                </a:solidFill>
              </a:rPr>
              <a:t>Ev@lang </a:t>
            </a:r>
            <a:r>
              <a:rPr lang="fr-FR" sz="2400" dirty="0">
                <a:solidFill>
                  <a:schemeClr val="tx2"/>
                </a:solidFill>
              </a:rPr>
              <a:t>en anglais (grammaire, compréhension écrite et orale)   </a:t>
            </a:r>
          </a:p>
          <a:p>
            <a:pPr marL="1162050" lvl="1" indent="-342900">
              <a:buFont typeface="Wingdings" panose="05000000000000000000" pitchFamily="2" charset="2"/>
              <a:buChar char="Ø"/>
            </a:pPr>
            <a:r>
              <a:rPr lang="fr-FR" sz="2400" dirty="0">
                <a:solidFill>
                  <a:schemeClr val="tx2"/>
                </a:solidFill>
              </a:rPr>
              <a:t>Est examiné pour les options euro et internationale en lycée </a:t>
            </a:r>
          </a:p>
          <a:p>
            <a:pPr marL="808038" indent="-446088">
              <a:buFont typeface="Wingdings" panose="05000000000000000000" pitchFamily="2" charset="2"/>
              <a:buChar char="v"/>
            </a:pPr>
            <a:r>
              <a:rPr lang="fr-FR" sz="2400" b="1" dirty="0">
                <a:solidFill>
                  <a:schemeClr val="tx2"/>
                </a:solidFill>
              </a:rPr>
              <a:t>Les certifications </a:t>
            </a:r>
          </a:p>
          <a:p>
            <a:pPr marL="1265238" lvl="1" indent="-446088">
              <a:buFont typeface="Wingdings" panose="05000000000000000000" pitchFamily="2" charset="2"/>
              <a:buChar char="Ø"/>
            </a:pPr>
            <a:r>
              <a:rPr lang="fr-FR" sz="2400" dirty="0">
                <a:solidFill>
                  <a:schemeClr val="tx2"/>
                </a:solidFill>
              </a:rPr>
              <a:t>Un parcours d’entraînement à PIX </a:t>
            </a:r>
            <a:r>
              <a:rPr lang="fr-FR" sz="2400" u="sng" dirty="0">
                <a:solidFill>
                  <a:schemeClr val="tx2"/>
                </a:solidFill>
                <a:sym typeface="Wingdings" panose="05000000000000000000" pitchFamily="2" charset="2"/>
              </a:rPr>
              <a:t>pour être certifiable </a:t>
            </a:r>
            <a:r>
              <a:rPr lang="fr-FR" sz="2400" dirty="0">
                <a:solidFill>
                  <a:schemeClr val="tx2"/>
                </a:solidFill>
                <a:sym typeface="Wingdings" panose="05000000000000000000" pitchFamily="2" charset="2"/>
              </a:rPr>
              <a:t>et pouvoir passer l’épreuve de certification</a:t>
            </a:r>
          </a:p>
          <a:p>
            <a:pPr marL="1265238" lvl="1" indent="-446088">
              <a:buFont typeface="Wingdings" panose="05000000000000000000" pitchFamily="2" charset="2"/>
              <a:buChar char="Ø"/>
            </a:pPr>
            <a:r>
              <a:rPr lang="fr-FR" sz="2400" dirty="0">
                <a:solidFill>
                  <a:schemeClr val="tx2"/>
                </a:solidFill>
              </a:rPr>
              <a:t>Un parcours d’entraînement à l’ASSR2 </a:t>
            </a:r>
            <a:r>
              <a:rPr lang="fr-FR" sz="2400" dirty="0">
                <a:solidFill>
                  <a:schemeClr val="tx2"/>
                </a:solidFill>
                <a:sym typeface="Wingdings" panose="05000000000000000000" pitchFamily="2" charset="2"/>
              </a:rPr>
              <a:t>avant l’épreuve (Vie scolaire)</a:t>
            </a:r>
            <a:endParaRPr lang="fr-FR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8970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838200" y="1164324"/>
            <a:ext cx="10515600" cy="2387600"/>
          </a:xfrm>
        </p:spPr>
        <p:txBody>
          <a:bodyPr rtlCol="0" anchor="ctr" anchorCtr="0">
            <a:normAutofit/>
          </a:bodyPr>
          <a:lstStyle/>
          <a:p>
            <a:pPr rtl="0"/>
            <a:r>
              <a:rPr lang="fr-FR" sz="4800" dirty="0">
                <a:solidFill>
                  <a:schemeClr val="bg1"/>
                </a:solidFill>
              </a:rPr>
              <a:t>L’orientation et l’affectation post 3ème</a:t>
            </a:r>
          </a:p>
        </p:txBody>
      </p:sp>
      <p:sp>
        <p:nvSpPr>
          <p:cNvPr id="3" name="Sous-titre 2"/>
          <p:cNvSpPr>
            <a:spLocks noGrp="1"/>
          </p:cNvSpPr>
          <p:nvPr>
            <p:ph type="subTitle" idx="4294967295"/>
          </p:nvPr>
        </p:nvSpPr>
        <p:spPr>
          <a:xfrm>
            <a:off x="838200" y="2933700"/>
            <a:ext cx="10039708" cy="1136650"/>
          </a:xfrm>
        </p:spPr>
        <p:txBody>
          <a:bodyPr rtlCol="0">
            <a:normAutofit/>
          </a:bodyPr>
          <a:lstStyle/>
          <a:p>
            <a:pPr marL="0" indent="0" rtl="0">
              <a:buNone/>
            </a:pPr>
            <a:r>
              <a:rPr lang="fr-FR" sz="2400" dirty="0">
                <a:solidFill>
                  <a:schemeClr val="bg1"/>
                </a:solidFill>
                <a:latin typeface="+mj-lt"/>
              </a:rPr>
              <a:t>                                           Une construction progressive du projet de chaque élève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E8B8771-F369-472B-95F1-A565EE8B45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3390" y="4597167"/>
            <a:ext cx="4880410" cy="1483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8077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Tm="10758">
        <p159:morph option="byObject"/>
      </p:transition>
    </mc:Choice>
    <mc:Fallback xmlns="">
      <p:transition spd="slow" advTm="10758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27703" y="474167"/>
            <a:ext cx="7661641" cy="640080"/>
          </a:xfrm>
        </p:spPr>
        <p:txBody>
          <a:bodyPr rtlCol="0">
            <a:normAutofit/>
          </a:bodyPr>
          <a:lstStyle/>
          <a:p>
            <a:pPr lvl="0" rtl="0"/>
            <a:r>
              <a:rPr lang="fr-FR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Poursuite des études après la 3</a:t>
            </a:r>
            <a:r>
              <a:rPr lang="fr-FR" baseline="3000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ème</a:t>
            </a:r>
            <a:r>
              <a:rPr lang="fr-FR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9DB175-1DE8-474D-BAAE-1C2469508AED}"/>
              </a:ext>
            </a:extLst>
          </p:cNvPr>
          <p:cNvSpPr/>
          <p:nvPr/>
        </p:nvSpPr>
        <p:spPr>
          <a:xfrm>
            <a:off x="8189344" y="1519869"/>
            <a:ext cx="2510896" cy="9187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Bouton d’action : obtenir des informations 9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8608CD39-5AA6-4402-8B14-84F8CBAE6B2A}"/>
              </a:ext>
            </a:extLst>
          </p:cNvPr>
          <p:cNvSpPr/>
          <p:nvPr/>
        </p:nvSpPr>
        <p:spPr>
          <a:xfrm>
            <a:off x="704309" y="1519869"/>
            <a:ext cx="451630" cy="41106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Bouton d’action : obtenir des informations 16">
            <a:hlinkClick r:id="rId4" highlightClick="1"/>
            <a:extLst>
              <a:ext uri="{FF2B5EF4-FFF2-40B4-BE49-F238E27FC236}">
                <a16:creationId xmlns:a16="http://schemas.microsoft.com/office/drawing/2014/main" id="{4AB8ACB5-A6C3-491D-A95C-D9A529258DB6}"/>
              </a:ext>
            </a:extLst>
          </p:cNvPr>
          <p:cNvSpPr/>
          <p:nvPr/>
        </p:nvSpPr>
        <p:spPr>
          <a:xfrm>
            <a:off x="11172951" y="6119136"/>
            <a:ext cx="451630" cy="41106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D3A27FDB-AB25-4FBD-B101-FA0839A79F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5939" y="1519869"/>
            <a:ext cx="9635706" cy="4949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782073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807">
        <p15:prstTrans prst="drape"/>
      </p:transition>
    </mc:Choice>
    <mc:Fallback xmlns="">
      <p:transition spd="slow" advTm="30807">
        <p:fade/>
      </p:transition>
    </mc:Fallback>
  </mc:AlternateContent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8a52e8c320b9a064ae3583ae3861c9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88020cb39231a0945110f9cd888b521a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D7FC771-7DFE-49DA-B577-71181BFBCB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50072C5-DDE0-4258-BA7A-4D4B80DFA632}">
  <ds:schemaRefs>
    <ds:schemaRef ds:uri="71af3243-3dd4-4a8d-8c0d-dd76da1f02a5"/>
    <ds:schemaRef ds:uri="http://schemas.microsoft.com/office/2006/documentManagement/types"/>
    <ds:schemaRef ds:uri="http://purl.org/dc/terms/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http://purl.org/dc/elements/1.1/"/>
    <ds:schemaRef ds:uri="16c05727-aa75-4e4a-9b5f-8a80a1165891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EE8C63A-4744-4DE4-BB49-0FF0B5375C6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1118</Words>
  <Application>Microsoft Office PowerPoint</Application>
  <PresentationFormat>Grand écran</PresentationFormat>
  <Paragraphs>193</Paragraphs>
  <Slides>24</Slides>
  <Notes>13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32" baseType="lpstr">
      <vt:lpstr>Agency FB</vt:lpstr>
      <vt:lpstr>Arial</vt:lpstr>
      <vt:lpstr>Calibri</vt:lpstr>
      <vt:lpstr>Calibri Light</vt:lpstr>
      <vt:lpstr>Segoe UI Light</vt:lpstr>
      <vt:lpstr>Segoe UI Semibold</vt:lpstr>
      <vt:lpstr>Wingdings</vt:lpstr>
      <vt:lpstr>Thème Office</vt:lpstr>
      <vt:lpstr> 2024 | Classe de 3ème  </vt:lpstr>
      <vt:lpstr>Le Diplôme National du Brevet (DNB)</vt:lpstr>
      <vt:lpstr>Le Diplôme National du Brevet (DNB)</vt:lpstr>
      <vt:lpstr>Les 5 domaines du Socle commun</vt:lpstr>
      <vt:lpstr>   L’inscription au DNB</vt:lpstr>
      <vt:lpstr>Des certifications</vt:lpstr>
      <vt:lpstr>Des entraînements spécifiques</vt:lpstr>
      <vt:lpstr>L’orientation et l’affectation post 3ème</vt:lpstr>
      <vt:lpstr>Poursuite des études après la 3ème </vt:lpstr>
      <vt:lpstr>Les étapes et ….démarches à faire</vt:lpstr>
      <vt:lpstr>Poursuite des études après la 3ème </vt:lpstr>
      <vt:lpstr>PHASE 1 | L’ORIENTATION</vt:lpstr>
      <vt:lpstr>Etape n°1 | On réfléchit, on se renseigne, on découvre</vt:lpstr>
      <vt:lpstr>Etape n°2 | On émet des vœux provisoires d’orientation</vt:lpstr>
      <vt:lpstr>Etape n°3 | Prendre connaissance des avis du Conseil</vt:lpstr>
      <vt:lpstr>Etape n°4 | On émet des vœux définitifs d’orientation</vt:lpstr>
      <vt:lpstr>Etape n°5 | Décision d’orientation</vt:lpstr>
      <vt:lpstr>PHASE 2 | L’AFFECTATION</vt:lpstr>
      <vt:lpstr>Les baccalauréats généraux</vt:lpstr>
      <vt:lpstr>Les baccalauréats technologiques</vt:lpstr>
      <vt:lpstr>Les CAP et BACcalauréats professionnels</vt:lpstr>
      <vt:lpstr>Etape n°6 | Faire des vœux d’affectation</vt:lpstr>
      <vt:lpstr>Question de sectorisation</vt:lpstr>
      <vt:lpstr>Des questions  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2020-12-14T11:29:35Z</dcterms:created>
  <dcterms:modified xsi:type="dcterms:W3CDTF">2024-09-24T17:05:54Z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